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120.xml" ContentType="application/vnd.openxmlformats-officedocument.presentationml.slide+xml"/>
  <Override PartName="/ppt/slides/slide218.xml" ContentType="application/vnd.openxmlformats-officedocument.presentationml.slide+xml"/>
  <Override PartName="/ppt/slides/slide265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slides/slide29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s/slide295.xml" ContentType="application/vnd.openxmlformats-officedocument.presentationml.slide+xml"/>
  <Override PartName="/ppt/slides/slide300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slides/slide284.xml" ContentType="application/vnd.openxmlformats-officedocument.presentationml.slide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slides/slide273.xml" ContentType="application/vnd.openxmlformats-officedocument.presentationml.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30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278.xml" ContentType="application/vnd.openxmlformats-officedocument.presentationml.slide+xml"/>
  <Override PartName="/ppt/slides/slide289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slides/slide267.xml" ContentType="application/vnd.openxmlformats-officedocument.presentationml.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81.xml" ContentType="application/vnd.openxmlformats-officedocument.presentationml.slide+xml"/>
  <Override PartName="/ppt/slides/slide29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s/slide41.xml" ContentType="application/vnd.openxmlformats-officedocument.presentationml.slide+xml"/>
  <Override PartName="/ppt/slides/slide223.xml" ContentType="application/vnd.openxmlformats-officedocument.presentationml.slide+xml"/>
  <Override PartName="/ppt/slides/slide270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138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slides/slide17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s/slide163.xml" ContentType="application/vnd.openxmlformats-officedocument.presentationml.slide+xml"/>
  <Override PartName="/ppt/slides/slide297.xml" ContentType="application/vnd.openxmlformats-officedocument.presentationml.slide+xml"/>
  <Override PartName="/ppt/slides/slide302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239.xml" ContentType="application/vnd.openxmlformats-officedocument.presentationml.slide+xml"/>
  <Override PartName="/ppt/slides/slide2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64.xml" ContentType="application/vnd.openxmlformats-officedocument.presentationml.slide+xml"/>
  <Override PartName="/ppt/slides/slide275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53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s/slide2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231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57.xml" ContentType="application/vnd.openxmlformats-officedocument.presentationml.slide+xml"/>
  <Override PartName="/ppt/slides/slide22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46.xml" ContentType="application/vnd.openxmlformats-officedocument.presentationml.slide+xml"/>
  <Override PartName="/ppt/slides/slide193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7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69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s/slide283.xml" ContentType="application/vnd.openxmlformats-officedocument.presentationml.slide+xml"/>
  <Override PartName="/ppt/slides/slide29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slides/slide272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299.xml" ContentType="application/vnd.openxmlformats-officedocument.presentationml.slide+xml"/>
  <Override PartName="/ppt/slides/slide304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slides/slide288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7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slides/slide266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s/slide2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280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s/slide285.xml" ContentType="application/vnd.openxmlformats-officedocument.presentationml.slide+xml"/>
  <Override PartName="/ppt/slides/slide296.xml" ContentType="application/vnd.openxmlformats-officedocument.presentationml.slide+xml"/>
  <Override PartName="/ppt/slides/slide301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274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178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7.xml" ContentType="application/vnd.openxmlformats-officedocument.presentationml.slide+xml"/>
  <Override PartName="/ppt/slides/slide109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92.xml" ContentType="application/vnd.openxmlformats-officedocument.presentationml.slide+xml"/>
  <Override PartName="/ppt/slides/slide97.xml" ContentType="application/vnd.openxmlformats-officedocument.presentationml.slide+xml"/>
  <Override PartName="/ppt/slides/slide134.xml" ContentType="application/vnd.openxmlformats-officedocument.presentationml.slide+xml"/>
  <Override PartName="/ppt/slides/slide181.xml" ContentType="application/vnd.openxmlformats-officedocument.presentationml.slide+xml"/>
  <Override PartName="/ppt/slides/slide27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slides/slide170.xml" ContentType="application/vnd.openxmlformats-officedocument.presentationml.slide+xml"/>
  <Override PartName="/ppt/slides/slide257.xml" ContentType="application/vnd.openxmlformats-officedocument.presentationml.slide+xml"/>
  <Override PartName="/ppt/slides/slide26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246.xml" ContentType="application/vnd.openxmlformats-officedocument.presentationml.slide+xml"/>
  <Override PartName="/ppt/slides/slide29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slides/slide235.xml" ContentType="application/vnd.openxmlformats-officedocument.presentationml.slide+xml"/>
  <Override PartName="/ppt/slides/slide2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60.xml" ContentType="application/vnd.openxmlformats-officedocument.presentationml.slide+xml"/>
  <Override PartName="/ppt/slides/slide271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Layouts/slideLayout30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s/slide139.xml" ContentType="application/vnd.openxmlformats-officedocument.presentationml.slide+xml"/>
  <Override PartName="/ppt/slides/slide186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106.xml" ContentType="application/vnd.openxmlformats-officedocument.presentationml.slide+xml"/>
  <Override PartName="/ppt/slides/slide153.xml" ContentType="application/vnd.openxmlformats-officedocument.presentationml.slide+xml"/>
  <Override PartName="/ppt/slides/slide287.xml" ContentType="application/vnd.openxmlformats-officedocument.presentationml.slide+xml"/>
  <Override PartName="/ppt/slides/slide298.xml" ContentType="application/vnd.openxmlformats-officedocument.presentationml.slide+xml"/>
  <Override PartName="/ppt/slides/slide303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58.xml" ContentType="application/vnd.openxmlformats-officedocument.presentationml.slide+xml"/>
  <Override PartName="/ppt/slides/slide229.xml" ContentType="application/vnd.openxmlformats-officedocument.presentationml.slide+xml"/>
  <Override PartName="/ppt/slides/slide2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31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notesSlides/notesSlide2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99" r:id="rId2"/>
    <p:sldMasterId id="2147483716" r:id="rId3"/>
  </p:sldMasterIdLst>
  <p:notesMasterIdLst>
    <p:notesMasterId r:id="rId309"/>
  </p:notesMasterIdLst>
  <p:sldIdLst>
    <p:sldId id="303" r:id="rId4"/>
    <p:sldId id="457" r:id="rId5"/>
    <p:sldId id="305" r:id="rId6"/>
    <p:sldId id="458" r:id="rId7"/>
    <p:sldId id="459" r:id="rId8"/>
    <p:sldId id="460" r:id="rId9"/>
    <p:sldId id="466" r:id="rId10"/>
    <p:sldId id="306" r:id="rId11"/>
    <p:sldId id="307" r:id="rId12"/>
    <p:sldId id="309" r:id="rId13"/>
    <p:sldId id="312" r:id="rId14"/>
    <p:sldId id="313" r:id="rId15"/>
    <p:sldId id="314" r:id="rId16"/>
    <p:sldId id="316" r:id="rId17"/>
    <p:sldId id="318" r:id="rId18"/>
    <p:sldId id="320" r:id="rId19"/>
    <p:sldId id="321" r:id="rId20"/>
    <p:sldId id="463" r:id="rId21"/>
    <p:sldId id="467" r:id="rId22"/>
    <p:sldId id="325" r:id="rId23"/>
    <p:sldId id="326" r:id="rId24"/>
    <p:sldId id="327" r:id="rId25"/>
    <p:sldId id="328" r:id="rId26"/>
    <p:sldId id="329" r:id="rId27"/>
    <p:sldId id="369" r:id="rId28"/>
    <p:sldId id="468" r:id="rId29"/>
    <p:sldId id="470" r:id="rId30"/>
    <p:sldId id="471" r:id="rId31"/>
    <p:sldId id="472" r:id="rId32"/>
    <p:sldId id="713" r:id="rId33"/>
    <p:sldId id="474" r:id="rId34"/>
    <p:sldId id="475" r:id="rId35"/>
    <p:sldId id="476" r:id="rId36"/>
    <p:sldId id="477" r:id="rId37"/>
    <p:sldId id="479" r:id="rId38"/>
    <p:sldId id="480" r:id="rId39"/>
    <p:sldId id="714" r:id="rId40"/>
    <p:sldId id="715" r:id="rId41"/>
    <p:sldId id="717" r:id="rId42"/>
    <p:sldId id="718" r:id="rId43"/>
    <p:sldId id="500" r:id="rId44"/>
    <p:sldId id="716" r:id="rId45"/>
    <p:sldId id="719" r:id="rId46"/>
    <p:sldId id="484" r:id="rId47"/>
    <p:sldId id="501" r:id="rId48"/>
    <p:sldId id="502" r:id="rId49"/>
    <p:sldId id="503" r:id="rId50"/>
    <p:sldId id="720" r:id="rId51"/>
    <p:sldId id="509" r:id="rId52"/>
    <p:sldId id="510" r:id="rId53"/>
    <p:sldId id="511" r:id="rId54"/>
    <p:sldId id="512" r:id="rId55"/>
    <p:sldId id="513" r:id="rId56"/>
    <p:sldId id="514" r:id="rId57"/>
    <p:sldId id="515" r:id="rId58"/>
    <p:sldId id="516" r:id="rId59"/>
    <p:sldId id="517" r:id="rId60"/>
    <p:sldId id="518" r:id="rId61"/>
    <p:sldId id="519" r:id="rId62"/>
    <p:sldId id="520" r:id="rId63"/>
    <p:sldId id="521" r:id="rId64"/>
    <p:sldId id="522" r:id="rId65"/>
    <p:sldId id="523" r:id="rId66"/>
    <p:sldId id="524" r:id="rId67"/>
    <p:sldId id="525" r:id="rId68"/>
    <p:sldId id="526" r:id="rId69"/>
    <p:sldId id="527" r:id="rId70"/>
    <p:sldId id="528" r:id="rId71"/>
    <p:sldId id="529" r:id="rId72"/>
    <p:sldId id="530" r:id="rId73"/>
    <p:sldId id="531" r:id="rId74"/>
    <p:sldId id="532" r:id="rId75"/>
    <p:sldId id="533" r:id="rId76"/>
    <p:sldId id="534" r:id="rId77"/>
    <p:sldId id="535" r:id="rId78"/>
    <p:sldId id="536" r:id="rId79"/>
    <p:sldId id="537" r:id="rId80"/>
    <p:sldId id="538" r:id="rId81"/>
    <p:sldId id="539" r:id="rId82"/>
    <p:sldId id="540" r:id="rId83"/>
    <p:sldId id="542" r:id="rId84"/>
    <p:sldId id="543" r:id="rId85"/>
    <p:sldId id="544" r:id="rId86"/>
    <p:sldId id="545" r:id="rId87"/>
    <p:sldId id="546" r:id="rId88"/>
    <p:sldId id="547" r:id="rId89"/>
    <p:sldId id="548" r:id="rId90"/>
    <p:sldId id="549" r:id="rId91"/>
    <p:sldId id="550" r:id="rId92"/>
    <p:sldId id="551" r:id="rId93"/>
    <p:sldId id="552" r:id="rId94"/>
    <p:sldId id="553" r:id="rId95"/>
    <p:sldId id="554" r:id="rId96"/>
    <p:sldId id="555" r:id="rId97"/>
    <p:sldId id="556" r:id="rId98"/>
    <p:sldId id="557" r:id="rId99"/>
    <p:sldId id="558" r:id="rId100"/>
    <p:sldId id="559" r:id="rId101"/>
    <p:sldId id="560" r:id="rId102"/>
    <p:sldId id="561" r:id="rId103"/>
    <p:sldId id="562" r:id="rId104"/>
    <p:sldId id="563" r:id="rId105"/>
    <p:sldId id="564" r:id="rId106"/>
    <p:sldId id="565" r:id="rId107"/>
    <p:sldId id="566" r:id="rId108"/>
    <p:sldId id="567" r:id="rId109"/>
    <p:sldId id="505" r:id="rId110"/>
    <p:sldId id="506" r:id="rId111"/>
    <p:sldId id="507" r:id="rId112"/>
    <p:sldId id="508" r:id="rId113"/>
    <p:sldId id="485" r:id="rId114"/>
    <p:sldId id="721" r:id="rId115"/>
    <p:sldId id="486" r:id="rId116"/>
    <p:sldId id="487" r:id="rId117"/>
    <p:sldId id="569" r:id="rId118"/>
    <p:sldId id="570" r:id="rId119"/>
    <p:sldId id="571" r:id="rId120"/>
    <p:sldId id="572" r:id="rId121"/>
    <p:sldId id="573" r:id="rId122"/>
    <p:sldId id="574" r:id="rId123"/>
    <p:sldId id="575" r:id="rId124"/>
    <p:sldId id="576" r:id="rId125"/>
    <p:sldId id="577" r:id="rId126"/>
    <p:sldId id="578" r:id="rId127"/>
    <p:sldId id="579" r:id="rId128"/>
    <p:sldId id="580" r:id="rId129"/>
    <p:sldId id="581" r:id="rId130"/>
    <p:sldId id="582" r:id="rId131"/>
    <p:sldId id="583" r:id="rId132"/>
    <p:sldId id="584" r:id="rId133"/>
    <p:sldId id="585" r:id="rId134"/>
    <p:sldId id="586" r:id="rId135"/>
    <p:sldId id="587" r:id="rId136"/>
    <p:sldId id="588" r:id="rId137"/>
    <p:sldId id="589" r:id="rId138"/>
    <p:sldId id="590" r:id="rId139"/>
    <p:sldId id="591" r:id="rId140"/>
    <p:sldId id="592" r:id="rId141"/>
    <p:sldId id="593" r:id="rId142"/>
    <p:sldId id="594" r:id="rId143"/>
    <p:sldId id="595" r:id="rId144"/>
    <p:sldId id="596" r:id="rId145"/>
    <p:sldId id="597" r:id="rId146"/>
    <p:sldId id="598" r:id="rId147"/>
    <p:sldId id="599" r:id="rId148"/>
    <p:sldId id="600" r:id="rId149"/>
    <p:sldId id="601" r:id="rId150"/>
    <p:sldId id="602" r:id="rId151"/>
    <p:sldId id="603" r:id="rId152"/>
    <p:sldId id="604" r:id="rId153"/>
    <p:sldId id="605" r:id="rId154"/>
    <p:sldId id="606" r:id="rId155"/>
    <p:sldId id="607" r:id="rId156"/>
    <p:sldId id="608" r:id="rId157"/>
    <p:sldId id="609" r:id="rId158"/>
    <p:sldId id="610" r:id="rId159"/>
    <p:sldId id="611" r:id="rId160"/>
    <p:sldId id="612" r:id="rId161"/>
    <p:sldId id="613" r:id="rId162"/>
    <p:sldId id="614" r:id="rId163"/>
    <p:sldId id="662" r:id="rId164"/>
    <p:sldId id="663" r:id="rId165"/>
    <p:sldId id="664" r:id="rId166"/>
    <p:sldId id="665" r:id="rId167"/>
    <p:sldId id="666" r:id="rId168"/>
    <p:sldId id="667" r:id="rId169"/>
    <p:sldId id="668" r:id="rId170"/>
    <p:sldId id="669" r:id="rId171"/>
    <p:sldId id="670" r:id="rId172"/>
    <p:sldId id="671" r:id="rId173"/>
    <p:sldId id="672" r:id="rId174"/>
    <p:sldId id="673" r:id="rId175"/>
    <p:sldId id="674" r:id="rId176"/>
    <p:sldId id="675" r:id="rId177"/>
    <p:sldId id="676" r:id="rId178"/>
    <p:sldId id="677" r:id="rId179"/>
    <p:sldId id="678" r:id="rId180"/>
    <p:sldId id="679" r:id="rId181"/>
    <p:sldId id="680" r:id="rId182"/>
    <p:sldId id="681" r:id="rId183"/>
    <p:sldId id="682" r:id="rId184"/>
    <p:sldId id="683" r:id="rId185"/>
    <p:sldId id="684" r:id="rId186"/>
    <p:sldId id="685" r:id="rId187"/>
    <p:sldId id="686" r:id="rId188"/>
    <p:sldId id="687" r:id="rId189"/>
    <p:sldId id="688" r:id="rId190"/>
    <p:sldId id="689" r:id="rId191"/>
    <p:sldId id="690" r:id="rId192"/>
    <p:sldId id="691" r:id="rId193"/>
    <p:sldId id="692" r:id="rId194"/>
    <p:sldId id="693" r:id="rId195"/>
    <p:sldId id="694" r:id="rId196"/>
    <p:sldId id="695" r:id="rId197"/>
    <p:sldId id="696" r:id="rId198"/>
    <p:sldId id="697" r:id="rId199"/>
    <p:sldId id="698" r:id="rId200"/>
    <p:sldId id="699" r:id="rId201"/>
    <p:sldId id="700" r:id="rId202"/>
    <p:sldId id="701" r:id="rId203"/>
    <p:sldId id="702" r:id="rId204"/>
    <p:sldId id="703" r:id="rId205"/>
    <p:sldId id="704" r:id="rId206"/>
    <p:sldId id="705" r:id="rId207"/>
    <p:sldId id="706" r:id="rId208"/>
    <p:sldId id="707" r:id="rId209"/>
    <p:sldId id="708" r:id="rId210"/>
    <p:sldId id="490" r:id="rId211"/>
    <p:sldId id="491" r:id="rId212"/>
    <p:sldId id="615" r:id="rId213"/>
    <p:sldId id="616" r:id="rId214"/>
    <p:sldId id="617" r:id="rId215"/>
    <p:sldId id="618" r:id="rId216"/>
    <p:sldId id="619" r:id="rId217"/>
    <p:sldId id="620" r:id="rId218"/>
    <p:sldId id="621" r:id="rId219"/>
    <p:sldId id="622" r:id="rId220"/>
    <p:sldId id="623" r:id="rId221"/>
    <p:sldId id="624" r:id="rId222"/>
    <p:sldId id="625" r:id="rId223"/>
    <p:sldId id="626" r:id="rId224"/>
    <p:sldId id="627" r:id="rId225"/>
    <p:sldId id="628" r:id="rId226"/>
    <p:sldId id="629" r:id="rId227"/>
    <p:sldId id="630" r:id="rId228"/>
    <p:sldId id="631" r:id="rId229"/>
    <p:sldId id="632" r:id="rId230"/>
    <p:sldId id="633" r:id="rId231"/>
    <p:sldId id="634" r:id="rId232"/>
    <p:sldId id="635" r:id="rId233"/>
    <p:sldId id="636" r:id="rId234"/>
    <p:sldId id="637" r:id="rId235"/>
    <p:sldId id="638" r:id="rId236"/>
    <p:sldId id="639" r:id="rId237"/>
    <p:sldId id="640" r:id="rId238"/>
    <p:sldId id="641" r:id="rId239"/>
    <p:sldId id="642" r:id="rId240"/>
    <p:sldId id="643" r:id="rId241"/>
    <p:sldId id="644" r:id="rId242"/>
    <p:sldId id="645" r:id="rId243"/>
    <p:sldId id="646" r:id="rId244"/>
    <p:sldId id="647" r:id="rId245"/>
    <p:sldId id="648" r:id="rId246"/>
    <p:sldId id="649" r:id="rId247"/>
    <p:sldId id="650" r:id="rId248"/>
    <p:sldId id="651" r:id="rId249"/>
    <p:sldId id="652" r:id="rId250"/>
    <p:sldId id="653" r:id="rId251"/>
    <p:sldId id="654" r:id="rId252"/>
    <p:sldId id="655" r:id="rId253"/>
    <p:sldId id="656" r:id="rId254"/>
    <p:sldId id="657" r:id="rId255"/>
    <p:sldId id="658" r:id="rId256"/>
    <p:sldId id="659" r:id="rId257"/>
    <p:sldId id="794" r:id="rId258"/>
    <p:sldId id="660" r:id="rId259"/>
    <p:sldId id="661" r:id="rId260"/>
    <p:sldId id="492" r:id="rId261"/>
    <p:sldId id="493" r:id="rId262"/>
    <p:sldId id="354" r:id="rId263"/>
    <p:sldId id="722" r:id="rId264"/>
    <p:sldId id="723" r:id="rId265"/>
    <p:sldId id="355" r:id="rId266"/>
    <p:sldId id="726" r:id="rId267"/>
    <p:sldId id="727" r:id="rId268"/>
    <p:sldId id="728" r:id="rId269"/>
    <p:sldId id="729" r:id="rId270"/>
    <p:sldId id="730" r:id="rId271"/>
    <p:sldId id="731" r:id="rId272"/>
    <p:sldId id="732" r:id="rId273"/>
    <p:sldId id="733" r:id="rId274"/>
    <p:sldId id="734" r:id="rId275"/>
    <p:sldId id="735" r:id="rId276"/>
    <p:sldId id="736" r:id="rId277"/>
    <p:sldId id="737" r:id="rId278"/>
    <p:sldId id="738" r:id="rId279"/>
    <p:sldId id="739" r:id="rId280"/>
    <p:sldId id="740" r:id="rId281"/>
    <p:sldId id="741" r:id="rId282"/>
    <p:sldId id="742" r:id="rId283"/>
    <p:sldId id="743" r:id="rId284"/>
    <p:sldId id="744" r:id="rId285"/>
    <p:sldId id="745" r:id="rId286"/>
    <p:sldId id="746" r:id="rId287"/>
    <p:sldId id="747" r:id="rId288"/>
    <p:sldId id="748" r:id="rId289"/>
    <p:sldId id="749" r:id="rId290"/>
    <p:sldId id="750" r:id="rId291"/>
    <p:sldId id="751" r:id="rId292"/>
    <p:sldId id="752" r:id="rId293"/>
    <p:sldId id="753" r:id="rId294"/>
    <p:sldId id="754" r:id="rId295"/>
    <p:sldId id="795" r:id="rId296"/>
    <p:sldId id="796" r:id="rId297"/>
    <p:sldId id="797" r:id="rId298"/>
    <p:sldId id="798" r:id="rId299"/>
    <p:sldId id="799" r:id="rId300"/>
    <p:sldId id="800" r:id="rId301"/>
    <p:sldId id="803" r:id="rId302"/>
    <p:sldId id="802" r:id="rId303"/>
    <p:sldId id="804" r:id="rId304"/>
    <p:sldId id="806" r:id="rId305"/>
    <p:sldId id="808" r:id="rId306"/>
    <p:sldId id="805" r:id="rId307"/>
    <p:sldId id="807" r:id="rId30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3893" autoAdjust="0"/>
    <p:restoredTop sz="94660"/>
  </p:normalViewPr>
  <p:slideViewPr>
    <p:cSldViewPr>
      <p:cViewPr>
        <p:scale>
          <a:sx n="81" d="100"/>
          <a:sy n="81" d="100"/>
        </p:scale>
        <p:origin x="-81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1104"/>
    </p:cViewPr>
  </p:sorter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99" Type="http://schemas.openxmlformats.org/officeDocument/2006/relationships/slide" Target="slides/slide296.xml"/><Relationship Id="rId303" Type="http://schemas.openxmlformats.org/officeDocument/2006/relationships/slide" Target="slides/slide300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openxmlformats.org/officeDocument/2006/relationships/slide" Target="slides/slide223.xml"/><Relationship Id="rId247" Type="http://schemas.openxmlformats.org/officeDocument/2006/relationships/slide" Target="slides/slide244.xml"/><Relationship Id="rId107" Type="http://schemas.openxmlformats.org/officeDocument/2006/relationships/slide" Target="slides/slide104.xml"/><Relationship Id="rId268" Type="http://schemas.openxmlformats.org/officeDocument/2006/relationships/slide" Target="slides/slide265.xml"/><Relationship Id="rId289" Type="http://schemas.openxmlformats.org/officeDocument/2006/relationships/slide" Target="slides/slide286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37" Type="http://schemas.openxmlformats.org/officeDocument/2006/relationships/slide" Target="slides/slide234.xml"/><Relationship Id="rId258" Type="http://schemas.openxmlformats.org/officeDocument/2006/relationships/slide" Target="slides/slide255.xml"/><Relationship Id="rId279" Type="http://schemas.openxmlformats.org/officeDocument/2006/relationships/slide" Target="slides/slide276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290" Type="http://schemas.openxmlformats.org/officeDocument/2006/relationships/slide" Target="slides/slide287.xml"/><Relationship Id="rId304" Type="http://schemas.openxmlformats.org/officeDocument/2006/relationships/slide" Target="slides/slide301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openxmlformats.org/officeDocument/2006/relationships/slide" Target="slides/slide224.xml"/><Relationship Id="rId248" Type="http://schemas.openxmlformats.org/officeDocument/2006/relationships/slide" Target="slides/slide245.xml"/><Relationship Id="rId269" Type="http://schemas.openxmlformats.org/officeDocument/2006/relationships/slide" Target="slides/slide266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280" Type="http://schemas.openxmlformats.org/officeDocument/2006/relationships/slide" Target="slides/slide277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8" Type="http://schemas.openxmlformats.org/officeDocument/2006/relationships/slide" Target="slides/slide235.xml"/><Relationship Id="rId259" Type="http://schemas.openxmlformats.org/officeDocument/2006/relationships/slide" Target="slides/slide256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270" Type="http://schemas.openxmlformats.org/officeDocument/2006/relationships/slide" Target="slides/slide267.xml"/><Relationship Id="rId291" Type="http://schemas.openxmlformats.org/officeDocument/2006/relationships/slide" Target="slides/slide288.xml"/><Relationship Id="rId305" Type="http://schemas.openxmlformats.org/officeDocument/2006/relationships/slide" Target="slides/slide302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228" Type="http://schemas.openxmlformats.org/officeDocument/2006/relationships/slide" Target="slides/slide225.xml"/><Relationship Id="rId249" Type="http://schemas.openxmlformats.org/officeDocument/2006/relationships/slide" Target="slides/slide246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260" Type="http://schemas.openxmlformats.org/officeDocument/2006/relationships/slide" Target="slides/slide257.xml"/><Relationship Id="rId281" Type="http://schemas.openxmlformats.org/officeDocument/2006/relationships/slide" Target="slides/slide278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39" Type="http://schemas.openxmlformats.org/officeDocument/2006/relationships/slide" Target="slides/slide236.xml"/><Relationship Id="rId250" Type="http://schemas.openxmlformats.org/officeDocument/2006/relationships/slide" Target="slides/slide247.xml"/><Relationship Id="rId271" Type="http://schemas.openxmlformats.org/officeDocument/2006/relationships/slide" Target="slides/slide268.xml"/><Relationship Id="rId292" Type="http://schemas.openxmlformats.org/officeDocument/2006/relationships/slide" Target="slides/slide289.xml"/><Relationship Id="rId306" Type="http://schemas.openxmlformats.org/officeDocument/2006/relationships/slide" Target="slides/slide303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208" Type="http://schemas.openxmlformats.org/officeDocument/2006/relationships/slide" Target="slides/slide205.xml"/><Relationship Id="rId229" Type="http://schemas.openxmlformats.org/officeDocument/2006/relationships/slide" Target="slides/slide226.xml"/><Relationship Id="rId19" Type="http://schemas.openxmlformats.org/officeDocument/2006/relationships/slide" Target="slides/slide16.xml"/><Relationship Id="rId224" Type="http://schemas.openxmlformats.org/officeDocument/2006/relationships/slide" Target="slides/slide221.xml"/><Relationship Id="rId240" Type="http://schemas.openxmlformats.org/officeDocument/2006/relationships/slide" Target="slides/slide237.xml"/><Relationship Id="rId245" Type="http://schemas.openxmlformats.org/officeDocument/2006/relationships/slide" Target="slides/slide242.xml"/><Relationship Id="rId261" Type="http://schemas.openxmlformats.org/officeDocument/2006/relationships/slide" Target="slides/slide258.xml"/><Relationship Id="rId266" Type="http://schemas.openxmlformats.org/officeDocument/2006/relationships/slide" Target="slides/slide263.xml"/><Relationship Id="rId287" Type="http://schemas.openxmlformats.org/officeDocument/2006/relationships/slide" Target="slides/slide284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282" Type="http://schemas.openxmlformats.org/officeDocument/2006/relationships/slide" Target="slides/slide279.xml"/><Relationship Id="rId312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slide" Target="slides/slide186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30" Type="http://schemas.openxmlformats.org/officeDocument/2006/relationships/slide" Target="slides/slide227.xml"/><Relationship Id="rId235" Type="http://schemas.openxmlformats.org/officeDocument/2006/relationships/slide" Target="slides/slide232.xml"/><Relationship Id="rId251" Type="http://schemas.openxmlformats.org/officeDocument/2006/relationships/slide" Target="slides/slide248.xml"/><Relationship Id="rId256" Type="http://schemas.openxmlformats.org/officeDocument/2006/relationships/slide" Target="slides/slide253.xml"/><Relationship Id="rId277" Type="http://schemas.openxmlformats.org/officeDocument/2006/relationships/slide" Target="slides/slide274.xml"/><Relationship Id="rId298" Type="http://schemas.openxmlformats.org/officeDocument/2006/relationships/slide" Target="slides/slide295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72" Type="http://schemas.openxmlformats.org/officeDocument/2006/relationships/slide" Target="slides/slide269.xml"/><Relationship Id="rId293" Type="http://schemas.openxmlformats.org/officeDocument/2006/relationships/slide" Target="slides/slide290.xml"/><Relationship Id="rId302" Type="http://schemas.openxmlformats.org/officeDocument/2006/relationships/slide" Target="slides/slide299.xml"/><Relationship Id="rId307" Type="http://schemas.openxmlformats.org/officeDocument/2006/relationships/slide" Target="slides/slide30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slide" Target="slides/slide217.xml"/><Relationship Id="rId225" Type="http://schemas.openxmlformats.org/officeDocument/2006/relationships/slide" Target="slides/slide222.xml"/><Relationship Id="rId241" Type="http://schemas.openxmlformats.org/officeDocument/2006/relationships/slide" Target="slides/slide238.xml"/><Relationship Id="rId246" Type="http://schemas.openxmlformats.org/officeDocument/2006/relationships/slide" Target="slides/slide243.xml"/><Relationship Id="rId267" Type="http://schemas.openxmlformats.org/officeDocument/2006/relationships/slide" Target="slides/slide264.xml"/><Relationship Id="rId288" Type="http://schemas.openxmlformats.org/officeDocument/2006/relationships/slide" Target="slides/slide285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262" Type="http://schemas.openxmlformats.org/officeDocument/2006/relationships/slide" Target="slides/slide259.xml"/><Relationship Id="rId283" Type="http://schemas.openxmlformats.org/officeDocument/2006/relationships/slide" Target="slides/slide280.xml"/><Relationship Id="rId313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36" Type="http://schemas.openxmlformats.org/officeDocument/2006/relationships/slide" Target="slides/slide233.xml"/><Relationship Id="rId257" Type="http://schemas.openxmlformats.org/officeDocument/2006/relationships/slide" Target="slides/slide254.xml"/><Relationship Id="rId278" Type="http://schemas.openxmlformats.org/officeDocument/2006/relationships/slide" Target="slides/slide275.xml"/><Relationship Id="rId26" Type="http://schemas.openxmlformats.org/officeDocument/2006/relationships/slide" Target="slides/slide23.xml"/><Relationship Id="rId231" Type="http://schemas.openxmlformats.org/officeDocument/2006/relationships/slide" Target="slides/slide228.xml"/><Relationship Id="rId252" Type="http://schemas.openxmlformats.org/officeDocument/2006/relationships/slide" Target="slides/slide249.xml"/><Relationship Id="rId273" Type="http://schemas.openxmlformats.org/officeDocument/2006/relationships/slide" Target="slides/slide270.xml"/><Relationship Id="rId294" Type="http://schemas.openxmlformats.org/officeDocument/2006/relationships/slide" Target="slides/slide291.xml"/><Relationship Id="rId308" Type="http://schemas.openxmlformats.org/officeDocument/2006/relationships/slide" Target="slides/slide305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slide" Target="slides/slide218.xml"/><Relationship Id="rId242" Type="http://schemas.openxmlformats.org/officeDocument/2006/relationships/slide" Target="slides/slide239.xml"/><Relationship Id="rId263" Type="http://schemas.openxmlformats.org/officeDocument/2006/relationships/slide" Target="slides/slide260.xml"/><Relationship Id="rId284" Type="http://schemas.openxmlformats.org/officeDocument/2006/relationships/slide" Target="slides/slide281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32" Type="http://schemas.openxmlformats.org/officeDocument/2006/relationships/slide" Target="slides/slide229.xml"/><Relationship Id="rId253" Type="http://schemas.openxmlformats.org/officeDocument/2006/relationships/slide" Target="slides/slide250.xml"/><Relationship Id="rId274" Type="http://schemas.openxmlformats.org/officeDocument/2006/relationships/slide" Target="slides/slide271.xml"/><Relationship Id="rId295" Type="http://schemas.openxmlformats.org/officeDocument/2006/relationships/slide" Target="slides/slide292.xml"/><Relationship Id="rId309" Type="http://schemas.openxmlformats.org/officeDocument/2006/relationships/notesMaster" Target="notesMasters/notesMaster1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slide" Target="slides/slide219.xml"/><Relationship Id="rId243" Type="http://schemas.openxmlformats.org/officeDocument/2006/relationships/slide" Target="slides/slide240.xml"/><Relationship Id="rId264" Type="http://schemas.openxmlformats.org/officeDocument/2006/relationships/slide" Target="slides/slide261.xml"/><Relationship Id="rId285" Type="http://schemas.openxmlformats.org/officeDocument/2006/relationships/slide" Target="slides/slide282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310" Type="http://schemas.openxmlformats.org/officeDocument/2006/relationships/presProps" Target="presProps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33" Type="http://schemas.openxmlformats.org/officeDocument/2006/relationships/slide" Target="slides/slide230.xml"/><Relationship Id="rId254" Type="http://schemas.openxmlformats.org/officeDocument/2006/relationships/slide" Target="slides/slide25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275" Type="http://schemas.openxmlformats.org/officeDocument/2006/relationships/slide" Target="slides/slide272.xml"/><Relationship Id="rId296" Type="http://schemas.openxmlformats.org/officeDocument/2006/relationships/slide" Target="slides/slide293.xml"/><Relationship Id="rId300" Type="http://schemas.openxmlformats.org/officeDocument/2006/relationships/slide" Target="slides/slide297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slide" Target="slides/slide220.xml"/><Relationship Id="rId244" Type="http://schemas.openxmlformats.org/officeDocument/2006/relationships/slide" Target="slides/slide241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265" Type="http://schemas.openxmlformats.org/officeDocument/2006/relationships/slide" Target="slides/slide262.xml"/><Relationship Id="rId286" Type="http://schemas.openxmlformats.org/officeDocument/2006/relationships/slide" Target="slides/slide283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311" Type="http://schemas.openxmlformats.org/officeDocument/2006/relationships/viewProps" Target="viewProps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34" Type="http://schemas.openxmlformats.org/officeDocument/2006/relationships/slide" Target="slides/slide23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55" Type="http://schemas.openxmlformats.org/officeDocument/2006/relationships/slide" Target="slides/slide252.xml"/><Relationship Id="rId276" Type="http://schemas.openxmlformats.org/officeDocument/2006/relationships/slide" Target="slides/slide273.xml"/><Relationship Id="rId297" Type="http://schemas.openxmlformats.org/officeDocument/2006/relationships/slide" Target="slides/slide294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301" Type="http://schemas.openxmlformats.org/officeDocument/2006/relationships/slide" Target="slides/slide29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4/4/2014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1C2FFA-A156-4DA9-9A86-37496A3347DC}" type="slidenum">
              <a:rPr lang="en-CA" smtClean="0"/>
              <a:pPr>
                <a:defRPr/>
              </a:pPr>
              <a:t>1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B02866-78C2-4384-9C94-9C69B5D35DF0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589C0CD-4FF4-4B1A-9E85-08EF658E8DFA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31D0B6-9542-4277-9669-98BD4AD49BD0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5B2DD2-C51F-4B78-BF89-A317F1C3894B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CFD899-C1CB-4264-9DEA-0899DB868029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BC6EBD-1404-4942-92E6-3F5DBFFACA4E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E3587B5-E54B-426A-BFB8-FFA9E593A1BA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D87247-BF2A-47FF-857F-34A3925019E3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8FD6E7-4AFE-4932-8A9F-50B82F2D7103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213C09-96F7-4581-BC31-08BD552FFFB4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E74A14-4BB5-4120-B7FA-C682143275AB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32E8F-97E3-4E3F-9474-BFFC6803AB13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6C4752-95B9-4669-9A00-EF6FD98D5E9C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3E70E2-A136-4C8E-B5A0-2452F13B8856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BF7B1FF-DFE5-4B27-8E0E-F1DDF2FB76BC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1911582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2FF827-56E5-4726-BDC0-98D84DF784F4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6C6B90-5290-4600-A845-4246279446AD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F5B9A-66BD-4CA0-AAF9-B0F527CE00D1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509167-6950-4FC3-9EBC-84256AC2C3A0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78FB6C8-1045-49AA-9DC3-18FB05926E82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46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ECEB0C-9FE1-4A6A-8ABF-305C80420742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057EB58-A8BC-4AD1-914C-55363699E214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4D82-B8AC-46EC-A3D1-E4FA5D4A29A2}" type="slidenum">
              <a:rPr lang="en-CA" smtClean="0"/>
              <a:pPr>
                <a:defRPr/>
              </a:pPr>
              <a:t>107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E46763-8D22-4E52-96C9-0EEB6CB11726}" type="slidenum">
              <a:rPr lang="en-CA" smtClean="0"/>
              <a:pPr>
                <a:defRPr/>
              </a:pPr>
              <a:t>108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BE2606-E4BE-4C3A-AD1E-CD8B69C5A677}" type="slidenum">
              <a:rPr lang="en-CA" smtClean="0"/>
              <a:pPr>
                <a:defRPr/>
              </a:pPr>
              <a:t>109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0FCC6F5-532D-49F7-9F67-CFE9DD376854}" type="slidenum">
              <a:rPr lang="en-CA" smtClean="0"/>
              <a:pPr>
                <a:defRPr/>
              </a:pPr>
              <a:t>110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717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EA44E1-7C23-4D69-988C-295C0304AA89}" type="slidenum">
              <a:rPr lang="en-CA" smtClean="0"/>
              <a:pPr>
                <a:defRPr/>
              </a:pPr>
              <a:t>260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dirty="0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06664EF-FA5E-4E0E-82DD-5203A7337EF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261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6DDBB6-8137-4C05-BDD3-7BF68ECE57A2}" type="slidenum">
              <a:rPr lang="en-CA" smtClean="0"/>
              <a:pPr>
                <a:defRPr/>
              </a:pPr>
              <a:t>263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707569-7E89-4406-BF88-EC8D56037901}" type="slidenum">
              <a:rPr lang="en-US"/>
              <a:pPr/>
              <a:t>264</a:t>
            </a:fld>
            <a:endParaRPr lang="en-US"/>
          </a:p>
        </p:txBody>
      </p:sp>
      <p:sp>
        <p:nvSpPr>
          <p:cNvPr id="1537026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707569-7E89-4406-BF88-EC8D56037901}" type="slidenum">
              <a:rPr lang="en-US"/>
              <a:pPr/>
              <a:t>265</a:t>
            </a:fld>
            <a:endParaRPr lang="en-US"/>
          </a:p>
        </p:txBody>
      </p:sp>
      <p:sp>
        <p:nvSpPr>
          <p:cNvPr id="1537026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7634C8-D212-4D07-98CC-0369E1F7A257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AE6C4-4CFB-4828-A684-6706A1B95710}" type="slidenum">
              <a:rPr lang="en-US"/>
              <a:pPr/>
              <a:t>266</a:t>
            </a:fld>
            <a:endParaRPr lang="en-US"/>
          </a:p>
        </p:txBody>
      </p:sp>
      <p:sp>
        <p:nvSpPr>
          <p:cNvPr id="153907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0DAE6C4-4CFB-4828-A684-6706A1B95710}" type="slidenum">
              <a:rPr lang="en-US"/>
              <a:pPr/>
              <a:t>267</a:t>
            </a:fld>
            <a:endParaRPr lang="en-US"/>
          </a:p>
        </p:txBody>
      </p:sp>
      <p:sp>
        <p:nvSpPr>
          <p:cNvPr id="1539074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78719" y="686405"/>
            <a:ext cx="4500563" cy="3429000"/>
          </a:xfrm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BAEBD8-3867-49EE-AD61-52274A505306}" type="slidenum">
              <a:rPr lang="en-US"/>
              <a:pPr/>
              <a:t>270</a:t>
            </a:fld>
            <a:endParaRPr lang="en-US"/>
          </a:p>
        </p:txBody>
      </p:sp>
      <p:sp>
        <p:nvSpPr>
          <p:cNvPr id="167321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3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651B9-334B-45DA-B184-8E89BBE51FA7}" type="slidenum">
              <a:rPr lang="en-US"/>
              <a:pPr/>
              <a:t>272</a:t>
            </a:fld>
            <a:endParaRPr lang="en-US"/>
          </a:p>
        </p:txBody>
      </p:sp>
      <p:sp>
        <p:nvSpPr>
          <p:cNvPr id="17018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E651B9-334B-45DA-B184-8E89BBE51FA7}" type="slidenum">
              <a:rPr lang="en-US"/>
              <a:pPr/>
              <a:t>273</a:t>
            </a:fld>
            <a:endParaRPr lang="en-US"/>
          </a:p>
        </p:txBody>
      </p:sp>
      <p:sp>
        <p:nvSpPr>
          <p:cNvPr id="1701890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01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52C68-DBB0-49F3-863D-A36535264D25}" type="slidenum">
              <a:rPr lang="en-US" smtClean="0"/>
              <a:pPr/>
              <a:t>285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652C68-DBB0-49F3-863D-A36535264D25}" type="slidenum">
              <a:rPr lang="en-US" smtClean="0"/>
              <a:pPr/>
              <a:t>287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79C89FB-D4F4-4C0E-BF6D-55F957B6C439}" type="slidenum">
              <a:rPr lang="en-US"/>
              <a:pPr/>
              <a:t>291</a:t>
            </a:fld>
            <a:endParaRPr lang="en-US"/>
          </a:p>
        </p:txBody>
      </p:sp>
      <p:sp>
        <p:nvSpPr>
          <p:cNvPr id="1734658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4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065FEC-3838-4D36-97DB-56765BF31CDD}" type="slidenum">
              <a:rPr lang="en-US"/>
              <a:pPr/>
              <a:t>292</a:t>
            </a:fld>
            <a:endParaRPr lang="en-US"/>
          </a:p>
        </p:txBody>
      </p:sp>
      <p:sp>
        <p:nvSpPr>
          <p:cNvPr id="1736706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6E6A5E-C0FC-42C7-B4C8-9E753EB6A351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96410-6E86-4EA6-8EB9-D3BFDC1AC25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291C09-8A72-4303-B944-3B3F8A95A3CE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7BB5F5-4CAE-4AA4-B528-D15883D25FC6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820616-DB01-472B-9428-B9267FA1FFB9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7513" y="138113"/>
            <a:ext cx="2195512" cy="5921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7800" y="138113"/>
            <a:ext cx="6437313" cy="5921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138113"/>
            <a:ext cx="7343775" cy="846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7800" y="1652588"/>
            <a:ext cx="4316413" cy="440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52588"/>
            <a:ext cx="4316412" cy="440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138113"/>
            <a:ext cx="7343775" cy="846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7800" y="1652588"/>
            <a:ext cx="4316413" cy="440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5258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93223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138113"/>
            <a:ext cx="7343775" cy="846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800" y="1652588"/>
            <a:ext cx="4316413" cy="440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5258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93223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206375" y="138113"/>
            <a:ext cx="7343775" cy="8461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800" y="1652588"/>
            <a:ext cx="4316413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165258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177800" y="3932238"/>
            <a:ext cx="4316413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613" y="3932238"/>
            <a:ext cx="4316412" cy="2127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150" y="76200"/>
            <a:ext cx="59817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228600" y="1371600"/>
            <a:ext cx="8686800" cy="4724400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ED7FBD3-8388-45A1-A0C5-FBF9AA428F8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tree data structure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79525" y="1600200"/>
            <a:ext cx="7085013" cy="1066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79525" y="2819400"/>
            <a:ext cx="5256213" cy="1143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97BB4-964E-4CC9-A8C8-2423321C9E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668E8-B288-4563-AE24-3D3DC8A56D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5D694-120B-4640-A395-CC24D3AC8F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9525" y="1600200"/>
            <a:ext cx="2552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84625" y="1600200"/>
            <a:ext cx="25527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4A116-935C-44C4-A77C-41C2780DA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3B97BF-5BFB-4163-81A2-DC0083E6BA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01879-D0D0-4940-9AB6-064A4DEA0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B3D95-AA2B-4021-BEFF-46A5E15A5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6CAA4B-261C-4E2B-B9C1-DB6BDA93AD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4ED96-8DF5-4B23-AC20-3DCEA6794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B009A-8FB3-4B22-9779-8D22F84100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4638" y="550863"/>
            <a:ext cx="8237537" cy="11430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6375" y="2754313"/>
            <a:ext cx="5697538" cy="608012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92100" y="6196013"/>
            <a:ext cx="1905000" cy="45878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746375" y="6196013"/>
            <a:ext cx="3981450" cy="458787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46938" y="6196013"/>
            <a:ext cx="1676400" cy="458787"/>
          </a:xfrm>
        </p:spPr>
        <p:txBody>
          <a:bodyPr/>
          <a:lstStyle>
            <a:lvl1pPr>
              <a:defRPr sz="1400" smtClean="0"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4475" y="685800"/>
            <a:ext cx="1771650" cy="54403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9525" y="685800"/>
            <a:ext cx="5162550" cy="54403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3AF015-6375-4086-A92F-3C88543BC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5B4AB6-92E7-4911-853A-1501169FD451}" type="datetimeFigureOut">
              <a:rPr lang="en-US" smtClean="0"/>
              <a:pPr/>
              <a:t>4/4/2014</a:t>
            </a:fld>
            <a:endParaRPr lang="en-US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tree data structure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5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800" y="1652588"/>
            <a:ext cx="4316413" cy="4406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52588"/>
            <a:ext cx="4316412" cy="4406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6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8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4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Rectangle 102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103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206375" y="138113"/>
            <a:ext cx="7343775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Rectangle 10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800" y="1652588"/>
            <a:ext cx="87852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164" name="Rectangle 10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3988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92165" name="Rectangle 102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7538" y="6248400"/>
            <a:ext cx="2894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92166" name="Rectangle 103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70725" y="6221413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300" smtClean="0">
                <a:latin typeface="Arial" charset="0"/>
              </a:defRPr>
            </a:lvl1pPr>
          </a:lstStyle>
          <a:p>
            <a:fld id="{6599D2CC-26F6-4C33-9347-06602A1220D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28" r:id="rId17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9525" y="685800"/>
            <a:ext cx="70866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79525" y="1600200"/>
            <a:ext cx="5257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29375"/>
            <a:ext cx="213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29375"/>
            <a:ext cx="2895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</a:defRPr>
            </a:lvl1pPr>
          </a:lstStyle>
          <a:p>
            <a:pPr>
              <a:defRPr/>
            </a:pPr>
            <a:r>
              <a:rPr lang="en-US"/>
              <a:t>MZS                                                                           FKEE, UMP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29375"/>
            <a:ext cx="21336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pPr>
              <a:defRPr/>
            </a:pPr>
            <a:fld id="{F28DA56E-47CF-4452-A517-A417C37FB4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entury Gothic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Definition of a tree data structure and its components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Concepts of: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Root, internal, and leaf nodes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Parents, children, and siblings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Paths, path length, height, and depth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Ancestors and descendants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Ordered and unordered trees</a:t>
            </a:r>
          </a:p>
          <a:p>
            <a:pPr lvl="2"/>
            <a:r>
              <a:rPr lang="en-US" altLang="en-US" dirty="0" err="1" smtClean="0">
                <a:latin typeface="Arial" charset="0"/>
                <a:cs typeface="Arial" charset="0"/>
              </a:rPr>
              <a:t>Subtrees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Examples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XHTML and CSS</a:t>
            </a:r>
          </a:p>
        </p:txBody>
      </p:sp>
    </p:spTree>
    <p:extLst>
      <p:ext uri="{BB962C8B-B14F-4D97-AF65-F5344CB8AC3E}">
        <p14:creationId xmlns:p14="http://schemas.microsoft.com/office/powerpoint/2010/main" xmlns="" val="387976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7181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77800" y="1124744"/>
            <a:ext cx="8785225" cy="4934744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Nodes with degree zero are also called </a:t>
            </a:r>
            <a:r>
              <a:rPr lang="en-US" altLang="en-US" b="1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leaf nodes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other nodes are said to be </a:t>
            </a:r>
            <a:r>
              <a:rPr lang="en-US" altLang="en-US" i="1" dirty="0" smtClean="0">
                <a:latin typeface="Arial" charset="0"/>
                <a:cs typeface="Arial" charset="0"/>
              </a:rPr>
              <a:t>internal nodes</a:t>
            </a:r>
            <a:r>
              <a:rPr lang="en-US" altLang="en-US" dirty="0" smtClean="0">
                <a:latin typeface="Arial" charset="0"/>
                <a:cs typeface="Arial" charset="0"/>
              </a:rPr>
              <a:t>, that is, they are internal to the tree</a:t>
            </a:r>
          </a:p>
        </p:txBody>
      </p:sp>
    </p:spTree>
    <p:extLst>
      <p:ext uri="{BB962C8B-B14F-4D97-AF65-F5344CB8AC3E}">
        <p14:creationId xmlns:p14="http://schemas.microsoft.com/office/powerpoint/2010/main" xmlns="" val="1626826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3573463" y="33081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3614738" y="32891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17446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1785938" y="41654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53260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5359400" y="41654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60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635000" y="528461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25828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2624138" y="528461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441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4459288" y="5284613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62404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6267450" y="5284613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6642" name="Line 18"/>
          <p:cNvSpPr>
            <a:spLocks noChangeShapeType="1"/>
          </p:cNvSpPr>
          <p:nvPr/>
        </p:nvSpPr>
        <p:spPr bwMode="auto">
          <a:xfrm flipH="1">
            <a:off x="2106613" y="3611388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3" name="Line 19"/>
          <p:cNvSpPr>
            <a:spLocks noChangeShapeType="1"/>
          </p:cNvSpPr>
          <p:nvPr/>
        </p:nvSpPr>
        <p:spPr bwMode="auto">
          <a:xfrm>
            <a:off x="3927475" y="36161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Line 20"/>
          <p:cNvSpPr>
            <a:spLocks noChangeShapeType="1"/>
          </p:cNvSpPr>
          <p:nvPr/>
        </p:nvSpPr>
        <p:spPr bwMode="auto">
          <a:xfrm flipH="1">
            <a:off x="879475" y="4500388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5" name="Line 21"/>
          <p:cNvSpPr>
            <a:spLocks noChangeShapeType="1"/>
          </p:cNvSpPr>
          <p:nvPr/>
        </p:nvSpPr>
        <p:spPr bwMode="auto">
          <a:xfrm flipH="1">
            <a:off x="4732338" y="4471813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Line 22"/>
          <p:cNvSpPr>
            <a:spLocks noChangeShapeType="1"/>
          </p:cNvSpPr>
          <p:nvPr/>
        </p:nvSpPr>
        <p:spPr bwMode="auto">
          <a:xfrm>
            <a:off x="5718175" y="4481338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7" name="Line 23"/>
          <p:cNvSpPr>
            <a:spLocks noChangeShapeType="1"/>
          </p:cNvSpPr>
          <p:nvPr/>
        </p:nvSpPr>
        <p:spPr bwMode="auto">
          <a:xfrm>
            <a:off x="2092325" y="4463876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7156450" y="2863676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7067550" y="5300488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7612063" y="5727526"/>
            <a:ext cx="419100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F</a:t>
            </a: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7569200" y="3279601"/>
            <a:ext cx="487363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</p:txBody>
      </p:sp>
      <p:sp>
        <p:nvSpPr>
          <p:cNvPr id="26652" name="Line 28"/>
          <p:cNvSpPr>
            <a:spLocks noChangeShapeType="1"/>
          </p:cNvSpPr>
          <p:nvPr/>
        </p:nvSpPr>
        <p:spPr bwMode="auto">
          <a:xfrm>
            <a:off x="7805738" y="4267026"/>
            <a:ext cx="0" cy="1108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1885950" y="6114876"/>
            <a:ext cx="362426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2644381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26568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3573463" y="299328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3614738" y="297423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1744663" y="386958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1785938" y="385053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5326063" y="386958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5359400" y="385053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601663" y="498876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635000" y="4969718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2582863" y="498876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2624138" y="4969718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4411663" y="498876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4459288" y="4969718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6240463" y="498876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6267450" y="4969718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7666" name="Line 18"/>
          <p:cNvSpPr>
            <a:spLocks noChangeShapeType="1"/>
          </p:cNvSpPr>
          <p:nvPr/>
        </p:nvSpPr>
        <p:spPr bwMode="auto">
          <a:xfrm flipH="1">
            <a:off x="2106613" y="3296493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7" name="Line 19"/>
          <p:cNvSpPr>
            <a:spLocks noChangeShapeType="1"/>
          </p:cNvSpPr>
          <p:nvPr/>
        </p:nvSpPr>
        <p:spPr bwMode="auto">
          <a:xfrm>
            <a:off x="3927475" y="3301256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Line 20"/>
          <p:cNvSpPr>
            <a:spLocks noChangeShapeType="1"/>
          </p:cNvSpPr>
          <p:nvPr/>
        </p:nvSpPr>
        <p:spPr bwMode="auto">
          <a:xfrm flipH="1">
            <a:off x="879475" y="4185493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9" name="Line 21"/>
          <p:cNvSpPr>
            <a:spLocks noChangeShapeType="1"/>
          </p:cNvSpPr>
          <p:nvPr/>
        </p:nvSpPr>
        <p:spPr bwMode="auto">
          <a:xfrm flipH="1">
            <a:off x="4732338" y="4156918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Line 22"/>
          <p:cNvSpPr>
            <a:spLocks noChangeShapeType="1"/>
          </p:cNvSpPr>
          <p:nvPr/>
        </p:nvSpPr>
        <p:spPr bwMode="auto">
          <a:xfrm>
            <a:off x="5718175" y="4166443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>
            <a:off x="2092325" y="4148981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7156450" y="2548781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7067550" y="4985593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7612063" y="5412631"/>
            <a:ext cx="419100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F</a:t>
            </a: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7569200" y="2964706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5965825" y="5685681"/>
            <a:ext cx="1652588" cy="363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1519238" y="5799981"/>
            <a:ext cx="4357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417941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770584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3573463" y="31372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3614738" y="31182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17446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1785938" y="39945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53260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5359400" y="399454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60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35000" y="51137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25828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2624138" y="51137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441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4459288" y="511373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62404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6267450" y="511373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H="1">
            <a:off x="2106613" y="344050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3927475" y="344527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Line 20"/>
          <p:cNvSpPr>
            <a:spLocks noChangeShapeType="1"/>
          </p:cNvSpPr>
          <p:nvPr/>
        </p:nvSpPr>
        <p:spPr bwMode="auto">
          <a:xfrm flipH="1">
            <a:off x="879475" y="432950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3" name="Line 21"/>
          <p:cNvSpPr>
            <a:spLocks noChangeShapeType="1"/>
          </p:cNvSpPr>
          <p:nvPr/>
        </p:nvSpPr>
        <p:spPr bwMode="auto">
          <a:xfrm flipH="1">
            <a:off x="4732338" y="430093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Line 22"/>
          <p:cNvSpPr>
            <a:spLocks noChangeShapeType="1"/>
          </p:cNvSpPr>
          <p:nvPr/>
        </p:nvSpPr>
        <p:spPr bwMode="auto">
          <a:xfrm>
            <a:off x="5718175" y="431045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5" name="Line 23"/>
          <p:cNvSpPr>
            <a:spLocks noChangeShapeType="1"/>
          </p:cNvSpPr>
          <p:nvPr/>
        </p:nvSpPr>
        <p:spPr bwMode="auto">
          <a:xfrm>
            <a:off x="2092325" y="429299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7156450" y="269279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7067550" y="5129609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7578725" y="5556647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7569200" y="3108722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</p:txBody>
      </p:sp>
      <p:sp>
        <p:nvSpPr>
          <p:cNvPr id="28700" name="Line 28"/>
          <p:cNvSpPr>
            <a:spLocks noChangeShapeType="1"/>
          </p:cNvSpPr>
          <p:nvPr/>
        </p:nvSpPr>
        <p:spPr bwMode="auto">
          <a:xfrm>
            <a:off x="7794625" y="3648472"/>
            <a:ext cx="0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1519238" y="5943997"/>
            <a:ext cx="4357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13830237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9714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5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7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9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7067550" y="5057601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7578725" y="5484639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7573963" y="3041476"/>
            <a:ext cx="47783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4" name="Line 28"/>
          <p:cNvSpPr>
            <a:spLocks noChangeShapeType="1"/>
          </p:cNvSpPr>
          <p:nvPr/>
        </p:nvSpPr>
        <p:spPr bwMode="auto">
          <a:xfrm flipV="1">
            <a:off x="6232525" y="5757689"/>
            <a:ext cx="1385888" cy="415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1109663" y="5871989"/>
            <a:ext cx="517683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   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356526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3573463" y="337383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3614738" y="335478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1744663" y="425013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785938" y="423108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5326063" y="425013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5359400" y="423108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601663" y="536932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635000" y="535027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2582863" y="536932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2624138" y="535027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4411663" y="536932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4459288" y="5350271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6240463" y="536932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6267450" y="5350271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 flipH="1">
            <a:off x="2106613" y="3677046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>
            <a:off x="3927475" y="3681809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 flipH="1">
            <a:off x="879475" y="4566046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 flipH="1">
            <a:off x="4732338" y="4537471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5718175" y="4546996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2092325" y="4529534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Rectangle 24"/>
          <p:cNvSpPr>
            <a:spLocks noChangeArrowheads="1"/>
          </p:cNvSpPr>
          <p:nvPr/>
        </p:nvSpPr>
        <p:spPr bwMode="auto">
          <a:xfrm>
            <a:off x="1103313" y="6174184"/>
            <a:ext cx="5189537" cy="711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   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2678752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1154113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Time and Space Complexity</a:t>
            </a:r>
            <a:br>
              <a:rPr lang="en-US"/>
            </a:br>
            <a:r>
              <a:rPr lang="en-US"/>
              <a:t>for Breadth-First Search Alg.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724150"/>
            <a:ext cx="7772400" cy="33718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Time Complexity</a:t>
            </a:r>
          </a:p>
          <a:p>
            <a:pPr lvl="1"/>
            <a:r>
              <a:rPr lang="en-US" dirty="0"/>
              <a:t>Consider each node twice		O(n)</a:t>
            </a:r>
          </a:p>
          <a:p>
            <a:pPr lvl="2"/>
            <a:r>
              <a:rPr lang="en-US" dirty="0"/>
              <a:t>when put on queue</a:t>
            </a:r>
          </a:p>
          <a:p>
            <a:pPr lvl="2"/>
            <a:r>
              <a:rPr lang="en-US" dirty="0"/>
              <a:t>when taken from queue</a:t>
            </a:r>
          </a:p>
        </p:txBody>
      </p:sp>
    </p:spTree>
    <p:extLst>
      <p:ext uri="{BB962C8B-B14F-4D97-AF65-F5344CB8AC3E}">
        <p14:creationId xmlns:p14="http://schemas.microsoft.com/office/powerpoint/2010/main" xmlns="" val="2944724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81288"/>
            <a:ext cx="7772400" cy="341471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Space Complexity</a:t>
            </a:r>
          </a:p>
          <a:p>
            <a:pPr lvl="1"/>
            <a:r>
              <a:rPr lang="en-US" dirty="0"/>
              <a:t>Queue to handle unexplored nodes</a:t>
            </a:r>
          </a:p>
          <a:p>
            <a:pPr lvl="2"/>
            <a:r>
              <a:rPr lang="en-US" dirty="0"/>
              <a:t>Queue length = width of lowest level	</a:t>
            </a:r>
          </a:p>
          <a:p>
            <a:pPr lvl="2"/>
            <a:r>
              <a:rPr lang="en-US" sz="2800" dirty="0"/>
              <a:t>O(n)</a:t>
            </a:r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695325" y="11541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ctr"/>
          <a:lstStyle/>
          <a:p>
            <a:r>
              <a:rPr lang="en-US" sz="4400" b="0">
                <a:solidFill>
                  <a:schemeClr val="tx2"/>
                </a:solidFill>
                <a:latin typeface="Times" charset="0"/>
              </a:rPr>
              <a:t>Time and Space Complexity</a:t>
            </a:r>
            <a:br>
              <a:rPr lang="en-US" sz="4400" b="0">
                <a:solidFill>
                  <a:schemeClr val="tx2"/>
                </a:solidFill>
                <a:latin typeface="Times" charset="0"/>
              </a:rPr>
            </a:br>
            <a:r>
              <a:rPr lang="en-US" sz="4400" b="0">
                <a:solidFill>
                  <a:schemeClr val="tx2"/>
                </a:solidFill>
                <a:latin typeface="Times" charset="0"/>
              </a:rPr>
              <a:t>for Breadth-First Search Alg.</a:t>
            </a:r>
          </a:p>
        </p:txBody>
      </p:sp>
    </p:spTree>
    <p:extLst>
      <p:ext uri="{BB962C8B-B14F-4D97-AF65-F5344CB8AC3E}">
        <p14:creationId xmlns:p14="http://schemas.microsoft.com/office/powerpoint/2010/main" xmlns="" val="61760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78896" y="4149080"/>
            <a:ext cx="36576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Backtracking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3200" dirty="0" smtClean="0">
                <a:latin typeface="Arial" charset="0"/>
                <a:cs typeface="Arial" charset="0"/>
              </a:rPr>
              <a:t>	</a:t>
            </a:r>
            <a:r>
              <a:rPr lang="en-US" altLang="en-US" sz="2800" dirty="0" smtClean="0">
                <a:latin typeface="Arial" charset="0"/>
                <a:cs typeface="Arial" charset="0"/>
              </a:rPr>
              <a:t>To discuss depth-first traversals, we will define a backtracking algorithm for stepping through a tree: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At any node, we proceed to the first child that has not yet been visited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Or, if we have visited all the children (of which a leaf node is a special case), we backtrack to the parent and repeat this decision making process</a:t>
            </a:r>
          </a:p>
          <a:p>
            <a:pPr>
              <a:buFont typeface="Arial" charset="0"/>
              <a:buNone/>
            </a:pPr>
            <a:r>
              <a:rPr lang="en-US" altLang="en-US" sz="2800" dirty="0" smtClean="0">
                <a:latin typeface="Arial" charset="0"/>
                <a:cs typeface="Arial" charset="0"/>
              </a:rPr>
              <a:t>	We end once all the children</a:t>
            </a:r>
            <a:br>
              <a:rPr lang="en-US" altLang="en-US" sz="2800" dirty="0" smtClean="0">
                <a:latin typeface="Arial" charset="0"/>
                <a:cs typeface="Arial" charset="0"/>
              </a:rPr>
            </a:br>
            <a:r>
              <a:rPr lang="en-US" altLang="en-US" sz="2800" dirty="0" smtClean="0">
                <a:latin typeface="Arial" charset="0"/>
                <a:cs typeface="Arial" charset="0"/>
              </a:rPr>
              <a:t>of the root are visited</a:t>
            </a:r>
          </a:p>
        </p:txBody>
      </p:sp>
    </p:spTree>
    <p:extLst>
      <p:ext uri="{BB962C8B-B14F-4D97-AF65-F5344CB8AC3E}">
        <p14:creationId xmlns:p14="http://schemas.microsoft.com/office/powerpoint/2010/main" xmlns="" val="291281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Depth-first Traversal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We define such a path as a </a:t>
            </a:r>
            <a:r>
              <a:rPr lang="en-US" altLang="en-US" sz="2400" i="1" dirty="0" smtClean="0">
                <a:latin typeface="Arial" charset="0"/>
                <a:cs typeface="Arial" charset="0"/>
              </a:rPr>
              <a:t>depth-first traversal</a:t>
            </a: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We note that each node could be visited twice in such a scheme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The first time the node is approached (before any children)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The last time it is approached (after all children)</a:t>
            </a:r>
          </a:p>
        </p:txBody>
      </p:sp>
      <p:pic>
        <p:nvPicPr>
          <p:cNvPr id="1126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9665" y="4224338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14250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Pre-order Depth-first Traversal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Visiting each node first results in the sequence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A, B, C, D, E, F, G, H, I, J, K, L, M</a:t>
            </a:r>
          </a:p>
        </p:txBody>
      </p:sp>
      <p:pic>
        <p:nvPicPr>
          <p:cNvPr id="1229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8880" y="3573463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992888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5325" y="2495550"/>
            <a:ext cx="2371725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5" descr="tre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84688" y="2495550"/>
            <a:ext cx="27305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4341" name="Rectangle 3"/>
          <p:cNvSpPr>
            <a:spLocks noGrp="1" noChangeArrowheads="1"/>
          </p:cNvSpPr>
          <p:nvPr>
            <p:ph idx="1"/>
          </p:nvPr>
        </p:nvSpPr>
        <p:spPr>
          <a:xfrm>
            <a:off x="177800" y="1124744"/>
            <a:ext cx="8785225" cy="4934744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These trees are equal if the order of the children is ignored</a:t>
            </a:r>
          </a:p>
          <a:p>
            <a:pPr lvl="1"/>
            <a:r>
              <a:rPr lang="en-US" altLang="en-US" i="1" dirty="0" smtClean="0">
                <a:latin typeface="Arial" charset="0"/>
                <a:cs typeface="Arial" charset="0"/>
              </a:rPr>
              <a:t>unordered tree</a:t>
            </a:r>
            <a:r>
              <a:rPr lang="en-US" altLang="en-US" dirty="0" smtClean="0">
                <a:latin typeface="Arial" charset="0"/>
                <a:cs typeface="Arial" charset="0"/>
              </a:rPr>
              <a:t>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They are different if order is relevant (</a:t>
            </a:r>
            <a:r>
              <a:rPr lang="en-US" altLang="en-US" i="1" dirty="0" smtClean="0">
                <a:latin typeface="Arial" charset="0"/>
                <a:cs typeface="Arial" charset="0"/>
              </a:rPr>
              <a:t>ordered trees</a:t>
            </a:r>
            <a:r>
              <a:rPr lang="en-US" altLang="en-US" dirty="0" smtClean="0">
                <a:latin typeface="Arial" charset="0"/>
                <a:cs typeface="Arial" charset="0"/>
              </a:rPr>
              <a:t>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will usually examine ordered trees (linear orders)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a hierarchical ordering, order is not relevant</a:t>
            </a:r>
          </a:p>
        </p:txBody>
      </p:sp>
    </p:spTree>
    <p:extLst>
      <p:ext uri="{BB962C8B-B14F-4D97-AF65-F5344CB8AC3E}">
        <p14:creationId xmlns:p14="http://schemas.microsoft.com/office/powerpoint/2010/main" xmlns="" val="36078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Post-order Depth-first Traversal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Visiting the nodes with their last visit: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algn="ctr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D, C, F, G, E, B, J, K, L, I, M, H, A</a:t>
            </a:r>
          </a:p>
        </p:txBody>
      </p:sp>
      <p:pic>
        <p:nvPicPr>
          <p:cNvPr id="1331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573463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18208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Traversal Of Binary 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There are four methods for the traversal of a binary tree </a:t>
            </a:r>
          </a:p>
          <a:p>
            <a:pPr>
              <a:buFontTx/>
              <a:buAutoNum type="arabicPeriod"/>
            </a:pP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Preorder </a:t>
            </a:r>
            <a:r>
              <a:rPr lang="en-US" sz="28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Traversal :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node is processed before any node in either of its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subtrees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AutoNum type="arabicPeriod" startAt="2"/>
            </a:pPr>
            <a:r>
              <a:rPr lang="en-US" sz="2800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Inorder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Traversal: Each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node is processed after all nodes in its left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subtree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and before any node in its right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subtree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AutoNum type="arabicPeriod" startAt="3"/>
            </a:pPr>
            <a:r>
              <a:rPr lang="en-US" sz="2800" b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Postorder</a:t>
            </a: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Traversal: Each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node is processed after all nodes in both of its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subtrees</a:t>
            </a:r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AutoNum type="arabicPeriod" startAt="4"/>
            </a:pPr>
            <a:r>
              <a:rPr lang="en-US" sz="28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Level order </a:t>
            </a:r>
            <a:r>
              <a:rPr lang="en-US" sz="28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Traversal: Each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node at level l is processed before any node at level l+1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149393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idx="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 marL="342900" indent="-342900"/>
            <a:r>
              <a:rPr lang="en-US" dirty="0"/>
              <a:t> </a:t>
            </a:r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793750" y="2917825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ctr"/>
          <a:lstStyle/>
          <a:p>
            <a:pPr algn="ctr" eaLnBrk="0" hangingPunct="0">
              <a:spcBef>
                <a:spcPct val="20000"/>
              </a:spcBef>
            </a:pP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cs typeface="+mn-cs"/>
              </a:rPr>
              <a:t>Pre-order Traversal: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sz="320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Helvetica" charset="0"/>
                <a:cs typeface="+mn-cs"/>
              </a:rPr>
              <a:t>Root - Left Child - Right Child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685800" y="15478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ctr"/>
          <a:lstStyle/>
          <a:p>
            <a:pPr algn="ctr" eaLnBrk="0" hangingPunct="0"/>
            <a:r>
              <a:rPr lang="en-US" sz="4400" u="sng" dirty="0">
                <a:solidFill>
                  <a:srgbClr val="FF0000"/>
                </a:solidFill>
                <a:latin typeface="Times" charset="0"/>
                <a:cs typeface="+mn-cs"/>
              </a:rPr>
              <a:t>Depth-First Search</a:t>
            </a:r>
          </a:p>
        </p:txBody>
      </p:sp>
    </p:spTree>
    <p:extLst>
      <p:ext uri="{BB962C8B-B14F-4D97-AF65-F5344CB8AC3E}">
        <p14:creationId xmlns:p14="http://schemas.microsoft.com/office/powerpoint/2010/main" xmlns="" val="3250051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4"/>
          <p:cNvGrpSpPr>
            <a:grpSpLocks/>
          </p:cNvGrpSpPr>
          <p:nvPr/>
        </p:nvGrpSpPr>
        <p:grpSpPr bwMode="auto">
          <a:xfrm>
            <a:off x="2322513" y="990600"/>
            <a:ext cx="6435725" cy="5224463"/>
            <a:chOff x="1706" y="486"/>
            <a:chExt cx="4054" cy="3291"/>
          </a:xfrm>
        </p:grpSpPr>
        <p:sp>
          <p:nvSpPr>
            <p:cNvPr id="17429" name="Oval 5"/>
            <p:cNvSpPr>
              <a:spLocks noChangeArrowheads="1"/>
            </p:cNvSpPr>
            <p:nvPr/>
          </p:nvSpPr>
          <p:spPr bwMode="auto">
            <a:xfrm>
              <a:off x="3348" y="4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17430" name="Oval 6"/>
            <p:cNvSpPr>
              <a:spLocks noChangeArrowheads="1"/>
            </p:cNvSpPr>
            <p:nvPr/>
          </p:nvSpPr>
          <p:spPr bwMode="auto">
            <a:xfrm>
              <a:off x="4420" y="1301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17431" name="Oval 7"/>
            <p:cNvSpPr>
              <a:spLocks noChangeArrowheads="1"/>
            </p:cNvSpPr>
            <p:nvPr/>
          </p:nvSpPr>
          <p:spPr bwMode="auto">
            <a:xfrm>
              <a:off x="4918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17432" name="Oval 8"/>
            <p:cNvSpPr>
              <a:spLocks noChangeArrowheads="1"/>
            </p:cNvSpPr>
            <p:nvPr/>
          </p:nvSpPr>
          <p:spPr bwMode="auto">
            <a:xfrm>
              <a:off x="1986" y="19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17433" name="Oval 9"/>
            <p:cNvSpPr>
              <a:spLocks noChangeArrowheads="1"/>
            </p:cNvSpPr>
            <p:nvPr/>
          </p:nvSpPr>
          <p:spPr bwMode="auto">
            <a:xfrm>
              <a:off x="2479" y="12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17434" name="Oval 10"/>
            <p:cNvSpPr>
              <a:spLocks noChangeArrowheads="1"/>
            </p:cNvSpPr>
            <p:nvPr/>
          </p:nvSpPr>
          <p:spPr bwMode="auto">
            <a:xfrm>
              <a:off x="4622" y="338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</a:p>
          </p:txBody>
        </p:sp>
        <p:sp>
          <p:nvSpPr>
            <p:cNvPr id="17435" name="Oval 11"/>
            <p:cNvSpPr>
              <a:spLocks noChangeArrowheads="1"/>
            </p:cNvSpPr>
            <p:nvPr/>
          </p:nvSpPr>
          <p:spPr bwMode="auto">
            <a:xfrm>
              <a:off x="3053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sp>
          <p:nvSpPr>
            <p:cNvPr id="17436" name="Oval 12"/>
            <p:cNvSpPr>
              <a:spLocks noChangeArrowheads="1"/>
            </p:cNvSpPr>
            <p:nvPr/>
          </p:nvSpPr>
          <p:spPr bwMode="auto">
            <a:xfrm>
              <a:off x="5372" y="337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P</a:t>
              </a:r>
            </a:p>
          </p:txBody>
        </p:sp>
        <p:sp>
          <p:nvSpPr>
            <p:cNvPr id="17437" name="Oval 13"/>
            <p:cNvSpPr>
              <a:spLocks noChangeArrowheads="1"/>
            </p:cNvSpPr>
            <p:nvPr/>
          </p:nvSpPr>
          <p:spPr bwMode="auto">
            <a:xfrm>
              <a:off x="4053" y="197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sp>
          <p:nvSpPr>
            <p:cNvPr id="17438" name="Oval 14"/>
            <p:cNvSpPr>
              <a:spLocks noChangeArrowheads="1"/>
            </p:cNvSpPr>
            <p:nvPr/>
          </p:nvSpPr>
          <p:spPr bwMode="auto">
            <a:xfrm>
              <a:off x="2894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17439" name="Oval 15"/>
            <p:cNvSpPr>
              <a:spLocks noChangeArrowheads="1"/>
            </p:cNvSpPr>
            <p:nvPr/>
          </p:nvSpPr>
          <p:spPr bwMode="auto">
            <a:xfrm>
              <a:off x="2344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17440" name="Oval 16"/>
            <p:cNvSpPr>
              <a:spLocks noChangeArrowheads="1"/>
            </p:cNvSpPr>
            <p:nvPr/>
          </p:nvSpPr>
          <p:spPr bwMode="auto">
            <a:xfrm>
              <a:off x="2846" y="2800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  <p:sp>
          <p:nvSpPr>
            <p:cNvPr id="17441" name="Oval 17"/>
            <p:cNvSpPr>
              <a:spLocks noChangeArrowheads="1"/>
            </p:cNvSpPr>
            <p:nvPr/>
          </p:nvSpPr>
          <p:spPr bwMode="auto">
            <a:xfrm>
              <a:off x="2344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17442" name="Oval 18"/>
            <p:cNvSpPr>
              <a:spLocks noChangeArrowheads="1"/>
            </p:cNvSpPr>
            <p:nvPr/>
          </p:nvSpPr>
          <p:spPr bwMode="auto">
            <a:xfrm>
              <a:off x="4909" y="26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17443" name="Oval 19"/>
            <p:cNvSpPr>
              <a:spLocks noChangeArrowheads="1"/>
            </p:cNvSpPr>
            <p:nvPr/>
          </p:nvSpPr>
          <p:spPr bwMode="auto">
            <a:xfrm>
              <a:off x="1706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  <p:sp>
          <p:nvSpPr>
            <p:cNvPr id="17444" name="Line 20"/>
            <p:cNvSpPr>
              <a:spLocks noChangeShapeType="1"/>
            </p:cNvSpPr>
            <p:nvPr/>
          </p:nvSpPr>
          <p:spPr bwMode="auto">
            <a:xfrm flipH="1">
              <a:off x="2806" y="796"/>
              <a:ext cx="604" cy="54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5" name="Line 21"/>
            <p:cNvSpPr>
              <a:spLocks noChangeShapeType="1"/>
            </p:cNvSpPr>
            <p:nvPr/>
          </p:nvSpPr>
          <p:spPr bwMode="auto">
            <a:xfrm>
              <a:off x="3668" y="816"/>
              <a:ext cx="812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6" name="Line 22"/>
            <p:cNvSpPr>
              <a:spLocks noChangeShapeType="1"/>
            </p:cNvSpPr>
            <p:nvPr/>
          </p:nvSpPr>
          <p:spPr bwMode="auto">
            <a:xfrm>
              <a:off x="4708" y="1648"/>
              <a:ext cx="330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7" name="Line 23"/>
            <p:cNvSpPr>
              <a:spLocks noChangeShapeType="1"/>
            </p:cNvSpPr>
            <p:nvPr/>
          </p:nvSpPr>
          <p:spPr bwMode="auto">
            <a:xfrm flipH="1">
              <a:off x="4315" y="1660"/>
              <a:ext cx="217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8" name="Line 24"/>
            <p:cNvSpPr>
              <a:spLocks noChangeShapeType="1"/>
            </p:cNvSpPr>
            <p:nvPr/>
          </p:nvSpPr>
          <p:spPr bwMode="auto">
            <a:xfrm flipH="1">
              <a:off x="2267" y="1625"/>
              <a:ext cx="311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49" name="Line 25"/>
            <p:cNvSpPr>
              <a:spLocks noChangeShapeType="1"/>
            </p:cNvSpPr>
            <p:nvPr/>
          </p:nvSpPr>
          <p:spPr bwMode="auto">
            <a:xfrm>
              <a:off x="2759" y="1645"/>
              <a:ext cx="227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0" name="Line 26"/>
            <p:cNvSpPr>
              <a:spLocks noChangeShapeType="1"/>
            </p:cNvSpPr>
            <p:nvPr/>
          </p:nvSpPr>
          <p:spPr bwMode="auto">
            <a:xfrm flipH="1">
              <a:off x="5103" y="2354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1" name="Line 27"/>
            <p:cNvSpPr>
              <a:spLocks noChangeShapeType="1"/>
            </p:cNvSpPr>
            <p:nvPr/>
          </p:nvSpPr>
          <p:spPr bwMode="auto">
            <a:xfrm flipH="1">
              <a:off x="3044" y="2347"/>
              <a:ext cx="10" cy="44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2" name="Line 28"/>
            <p:cNvSpPr>
              <a:spLocks noChangeShapeType="1"/>
            </p:cNvSpPr>
            <p:nvPr/>
          </p:nvSpPr>
          <p:spPr bwMode="auto">
            <a:xfrm flipH="1">
              <a:off x="1951" y="2377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3" name="Line 29"/>
            <p:cNvSpPr>
              <a:spLocks noChangeShapeType="1"/>
            </p:cNvSpPr>
            <p:nvPr/>
          </p:nvSpPr>
          <p:spPr bwMode="auto">
            <a:xfrm>
              <a:off x="2254" y="2370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4" name="Line 30"/>
            <p:cNvSpPr>
              <a:spLocks noChangeShapeType="1"/>
            </p:cNvSpPr>
            <p:nvPr/>
          </p:nvSpPr>
          <p:spPr bwMode="auto">
            <a:xfrm flipH="1">
              <a:off x="2538" y="3114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5" name="Line 31"/>
            <p:cNvSpPr>
              <a:spLocks noChangeShapeType="1"/>
            </p:cNvSpPr>
            <p:nvPr/>
          </p:nvSpPr>
          <p:spPr bwMode="auto">
            <a:xfrm>
              <a:off x="2643" y="3097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6" name="Line 32"/>
            <p:cNvSpPr>
              <a:spLocks noChangeShapeType="1"/>
            </p:cNvSpPr>
            <p:nvPr/>
          </p:nvSpPr>
          <p:spPr bwMode="auto">
            <a:xfrm>
              <a:off x="5193" y="3023"/>
              <a:ext cx="266" cy="44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7" name="Line 33"/>
            <p:cNvSpPr>
              <a:spLocks noChangeShapeType="1"/>
            </p:cNvSpPr>
            <p:nvPr/>
          </p:nvSpPr>
          <p:spPr bwMode="auto">
            <a:xfrm flipH="1">
              <a:off x="4875" y="3054"/>
              <a:ext cx="150" cy="34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7458" name="Oval 34"/>
            <p:cNvSpPr>
              <a:spLocks noChangeArrowheads="1"/>
            </p:cNvSpPr>
            <p:nvPr/>
          </p:nvSpPr>
          <p:spPr bwMode="auto">
            <a:xfrm>
              <a:off x="3396" y="27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imes New Roman" pitchFamily="18" charset="0"/>
                  <a:cs typeface="Times New Roman" pitchFamily="18" charset="0"/>
                </a:rPr>
                <a:t>N</a:t>
              </a:r>
            </a:p>
          </p:txBody>
        </p:sp>
        <p:sp>
          <p:nvSpPr>
            <p:cNvPr id="17459" name="Line 35"/>
            <p:cNvSpPr>
              <a:spLocks noChangeShapeType="1"/>
            </p:cNvSpPr>
            <p:nvPr/>
          </p:nvSpPr>
          <p:spPr bwMode="auto">
            <a:xfrm>
              <a:off x="3190" y="2347"/>
              <a:ext cx="303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7411" name="Rectangle 36"/>
          <p:cNvSpPr>
            <a:spLocks noChangeArrowheads="1"/>
          </p:cNvSpPr>
          <p:nvPr/>
        </p:nvSpPr>
        <p:spPr bwMode="auto">
          <a:xfrm>
            <a:off x="304800" y="228600"/>
            <a:ext cx="5456238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Preorder Traversals</a:t>
            </a:r>
          </a:p>
        </p:txBody>
      </p:sp>
      <p:sp>
        <p:nvSpPr>
          <p:cNvPr id="104485" name="Rectangle 37"/>
          <p:cNvSpPr>
            <a:spLocks noChangeArrowheads="1"/>
          </p:cNvSpPr>
          <p:nvPr/>
        </p:nvSpPr>
        <p:spPr bwMode="auto">
          <a:xfrm>
            <a:off x="522288" y="914400"/>
            <a:ext cx="3663950" cy="140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Right subtree</a:t>
            </a:r>
          </a:p>
        </p:txBody>
      </p:sp>
      <p:sp>
        <p:nvSpPr>
          <p:cNvPr id="104486" name="Text Box 38"/>
          <p:cNvSpPr txBox="1">
            <a:spLocks noChangeArrowheads="1"/>
          </p:cNvSpPr>
          <p:nvPr/>
        </p:nvSpPr>
        <p:spPr bwMode="auto">
          <a:xfrm>
            <a:off x="5056188" y="1077913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04487" name="Text Box 39"/>
          <p:cNvSpPr txBox="1">
            <a:spLocks noChangeArrowheads="1"/>
          </p:cNvSpPr>
          <p:nvPr/>
        </p:nvSpPr>
        <p:spPr bwMode="auto">
          <a:xfrm>
            <a:off x="3679825" y="2379663"/>
            <a:ext cx="338138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104488" name="Text Box 40"/>
          <p:cNvSpPr txBox="1">
            <a:spLocks noChangeArrowheads="1"/>
          </p:cNvSpPr>
          <p:nvPr/>
        </p:nvSpPr>
        <p:spPr bwMode="auto">
          <a:xfrm>
            <a:off x="2898775" y="3508375"/>
            <a:ext cx="338138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4489" name="Text Box 41"/>
          <p:cNvSpPr txBox="1">
            <a:spLocks noChangeArrowheads="1"/>
          </p:cNvSpPr>
          <p:nvPr/>
        </p:nvSpPr>
        <p:spPr bwMode="auto">
          <a:xfrm>
            <a:off x="2482850" y="4735513"/>
            <a:ext cx="338138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4490" name="Text Box 42"/>
          <p:cNvSpPr txBox="1">
            <a:spLocks noChangeArrowheads="1"/>
          </p:cNvSpPr>
          <p:nvPr/>
        </p:nvSpPr>
        <p:spPr bwMode="auto">
          <a:xfrm>
            <a:off x="3475038" y="4711700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104491" name="Text Box 43"/>
          <p:cNvSpPr txBox="1">
            <a:spLocks noChangeArrowheads="1"/>
          </p:cNvSpPr>
          <p:nvPr/>
        </p:nvSpPr>
        <p:spPr bwMode="auto">
          <a:xfrm>
            <a:off x="3478213" y="5740400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104492" name="Text Box 44"/>
          <p:cNvSpPr txBox="1">
            <a:spLocks noChangeArrowheads="1"/>
          </p:cNvSpPr>
          <p:nvPr/>
        </p:nvSpPr>
        <p:spPr bwMode="auto">
          <a:xfrm>
            <a:off x="4616450" y="5716588"/>
            <a:ext cx="338138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104493" name="Text Box 45"/>
          <p:cNvSpPr txBox="1">
            <a:spLocks noChangeArrowheads="1"/>
          </p:cNvSpPr>
          <p:nvPr/>
        </p:nvSpPr>
        <p:spPr bwMode="auto">
          <a:xfrm>
            <a:off x="4332288" y="3489325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104494" name="Text Box 46"/>
          <p:cNvSpPr txBox="1">
            <a:spLocks noChangeArrowheads="1"/>
          </p:cNvSpPr>
          <p:nvPr/>
        </p:nvSpPr>
        <p:spPr bwMode="auto">
          <a:xfrm>
            <a:off x="4284663" y="4779963"/>
            <a:ext cx="338137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104495" name="Text Box 47"/>
          <p:cNvSpPr txBox="1">
            <a:spLocks noChangeArrowheads="1"/>
          </p:cNvSpPr>
          <p:nvPr/>
        </p:nvSpPr>
        <p:spPr bwMode="auto">
          <a:xfrm>
            <a:off x="5065713" y="4748213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104496" name="Text Box 48"/>
          <p:cNvSpPr txBox="1">
            <a:spLocks noChangeArrowheads="1"/>
          </p:cNvSpPr>
          <p:nvPr/>
        </p:nvSpPr>
        <p:spPr bwMode="auto">
          <a:xfrm>
            <a:off x="6704013" y="2379663"/>
            <a:ext cx="481012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104497" name="Text Box 49"/>
          <p:cNvSpPr txBox="1">
            <a:spLocks noChangeArrowheads="1"/>
          </p:cNvSpPr>
          <p:nvPr/>
        </p:nvSpPr>
        <p:spPr bwMode="auto">
          <a:xfrm>
            <a:off x="6107113" y="3467100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104498" name="Text Box 50"/>
          <p:cNvSpPr txBox="1">
            <a:spLocks noChangeArrowheads="1"/>
          </p:cNvSpPr>
          <p:nvPr/>
        </p:nvSpPr>
        <p:spPr bwMode="auto">
          <a:xfrm>
            <a:off x="7485063" y="3470275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104499" name="Text Box 51"/>
          <p:cNvSpPr txBox="1">
            <a:spLocks noChangeArrowheads="1"/>
          </p:cNvSpPr>
          <p:nvPr/>
        </p:nvSpPr>
        <p:spPr bwMode="auto">
          <a:xfrm>
            <a:off x="7469188" y="4611688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104500" name="Text Box 52"/>
          <p:cNvSpPr txBox="1">
            <a:spLocks noChangeArrowheads="1"/>
          </p:cNvSpPr>
          <p:nvPr/>
        </p:nvSpPr>
        <p:spPr bwMode="auto">
          <a:xfrm>
            <a:off x="7023100" y="5703888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04501" name="Text Box 53"/>
          <p:cNvSpPr txBox="1">
            <a:spLocks noChangeArrowheads="1"/>
          </p:cNvSpPr>
          <p:nvPr/>
        </p:nvSpPr>
        <p:spPr bwMode="auto">
          <a:xfrm>
            <a:off x="8210550" y="5678488"/>
            <a:ext cx="4921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2" name="Rectangle 1"/>
          <p:cNvSpPr/>
          <p:nvPr/>
        </p:nvSpPr>
        <p:spPr>
          <a:xfrm>
            <a:off x="44449" y="2270125"/>
            <a:ext cx="22780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Each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node is processed before any node in either of its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subtrees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238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85" grpId="0" build="p"/>
      <p:bldP spid="104486" grpId="0" animBg="1"/>
      <p:bldP spid="104487" grpId="0" animBg="1"/>
      <p:bldP spid="104488" grpId="0" animBg="1"/>
      <p:bldP spid="104489" grpId="0" animBg="1"/>
      <p:bldP spid="104490" grpId="0" animBg="1"/>
      <p:bldP spid="104491" grpId="0" animBg="1"/>
      <p:bldP spid="104492" grpId="0" animBg="1"/>
      <p:bldP spid="104493" grpId="0" animBg="1"/>
      <p:bldP spid="104494" grpId="0" animBg="1"/>
      <p:bldP spid="104495" grpId="0" animBg="1"/>
      <p:bldP spid="104496" grpId="0" animBg="1"/>
      <p:bldP spid="104497" grpId="0" animBg="1"/>
      <p:bldP spid="104498" grpId="0" animBg="1"/>
      <p:bldP spid="104499" grpId="0" animBg="1"/>
      <p:bldP spid="104500" grpId="0" animBg="1"/>
      <p:bldP spid="10450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/>
          <p:cNvSpPr txBox="1">
            <a:spLocks noChangeArrowheads="1"/>
          </p:cNvSpPr>
          <p:nvPr/>
        </p:nvSpPr>
        <p:spPr bwMode="auto">
          <a:xfrm>
            <a:off x="539552" y="2564904"/>
            <a:ext cx="7620000" cy="2235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Algorithm TraversePreorder(n)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Process node 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if n is an internal node then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TraversePreorder( n -&gt; leftChild)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TraversePreorder( n -&gt; rightChild)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Preorder </a:t>
            </a:r>
            <a:r>
              <a:rPr lang="en-US" dirty="0" smtClean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Traversals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956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5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idx="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822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822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483255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4432300" y="5568950"/>
            <a:ext cx="452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9265" name="Line 49"/>
          <p:cNvSpPr>
            <a:spLocks noChangeShapeType="1"/>
          </p:cNvSpPr>
          <p:nvPr/>
        </p:nvSpPr>
        <p:spPr bwMode="auto">
          <a:xfrm>
            <a:off x="3752850" y="199866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58769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3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0266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0268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0272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0274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5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auto">
          <a:xfrm>
            <a:off x="4432300" y="5568950"/>
            <a:ext cx="452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xmlns="" val="390900147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129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129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129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3" name="Rectangle 49"/>
          <p:cNvSpPr>
            <a:spLocks noChangeArrowheads="1"/>
          </p:cNvSpPr>
          <p:nvPr/>
        </p:nvSpPr>
        <p:spPr bwMode="auto">
          <a:xfrm>
            <a:off x="4184650" y="5568950"/>
            <a:ext cx="9493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</a:t>
            </a:r>
          </a:p>
        </p:txBody>
      </p:sp>
      <p:sp>
        <p:nvSpPr>
          <p:cNvPr id="11314" name="Line 50"/>
          <p:cNvSpPr>
            <a:spLocks noChangeShapeType="1"/>
          </p:cNvSpPr>
          <p:nvPr/>
        </p:nvSpPr>
        <p:spPr bwMode="auto">
          <a:xfrm>
            <a:off x="1927225" y="2873375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068411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231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231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232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8" name="Rectangle 50"/>
          <p:cNvSpPr>
            <a:spLocks noChangeArrowheads="1"/>
          </p:cNvSpPr>
          <p:nvPr/>
        </p:nvSpPr>
        <p:spPr bwMode="auto">
          <a:xfrm>
            <a:off x="4184650" y="5568950"/>
            <a:ext cx="9493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</a:t>
            </a:r>
          </a:p>
        </p:txBody>
      </p:sp>
    </p:spTree>
    <p:extLst>
      <p:ext uri="{BB962C8B-B14F-4D97-AF65-F5344CB8AC3E}">
        <p14:creationId xmlns:p14="http://schemas.microsoft.com/office/powerpoint/2010/main" xmlns="" val="111047717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38296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5364" name="Rectangle 3"/>
          <p:cNvSpPr>
            <a:spLocks noGrp="1" noChangeArrowheads="1"/>
          </p:cNvSpPr>
          <p:nvPr>
            <p:ph idx="1"/>
          </p:nvPr>
        </p:nvSpPr>
        <p:spPr>
          <a:xfrm>
            <a:off x="450850" y="1600200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shape of a rooted tree gives a natural flow from the </a:t>
            </a:r>
            <a:r>
              <a:rPr lang="en-US" altLang="en-US" i="1" smtClean="0">
                <a:latin typeface="Arial" charset="0"/>
                <a:cs typeface="Arial" charset="0"/>
              </a:rPr>
              <a:t>root node</a:t>
            </a:r>
            <a:r>
              <a:rPr lang="en-US" altLang="en-US" smtClean="0">
                <a:latin typeface="Arial" charset="0"/>
                <a:cs typeface="Arial" charset="0"/>
              </a:rPr>
              <a:t>, or just </a:t>
            </a:r>
            <a:r>
              <a:rPr lang="en-US" altLang="en-US" i="1" smtClean="0">
                <a:latin typeface="Arial" charset="0"/>
                <a:cs typeface="Arial" charset="0"/>
              </a:rPr>
              <a:t>root</a:t>
            </a:r>
          </a:p>
          <a:p>
            <a:pPr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78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333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333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334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334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334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1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2" name="Line 50"/>
          <p:cNvSpPr>
            <a:spLocks noChangeShapeType="1"/>
          </p:cNvSpPr>
          <p:nvPr/>
        </p:nvSpPr>
        <p:spPr bwMode="auto">
          <a:xfrm>
            <a:off x="774700" y="402590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3" name="Rectangle 51"/>
          <p:cNvSpPr>
            <a:spLocks noChangeArrowheads="1"/>
          </p:cNvSpPr>
          <p:nvPr/>
        </p:nvSpPr>
        <p:spPr bwMode="auto">
          <a:xfrm>
            <a:off x="3925888" y="5568950"/>
            <a:ext cx="1468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</a:t>
            </a:r>
          </a:p>
        </p:txBody>
      </p:sp>
    </p:spTree>
    <p:extLst>
      <p:ext uri="{BB962C8B-B14F-4D97-AF65-F5344CB8AC3E}">
        <p14:creationId xmlns:p14="http://schemas.microsoft.com/office/powerpoint/2010/main" xmlns="" val="404248733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437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6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5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6" name="Rectangle 50"/>
          <p:cNvSpPr>
            <a:spLocks noChangeArrowheads="1"/>
          </p:cNvSpPr>
          <p:nvPr/>
        </p:nvSpPr>
        <p:spPr bwMode="auto">
          <a:xfrm>
            <a:off x="3925888" y="5568950"/>
            <a:ext cx="1468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</a:t>
            </a:r>
          </a:p>
        </p:txBody>
      </p:sp>
      <p:sp>
        <p:nvSpPr>
          <p:cNvPr id="14387" name="Line 51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308410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53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53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9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10" name="Rectangle 50"/>
          <p:cNvSpPr>
            <a:spLocks noChangeArrowheads="1"/>
          </p:cNvSpPr>
          <p:nvPr/>
        </p:nvSpPr>
        <p:spPr bwMode="auto">
          <a:xfrm>
            <a:off x="3667125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</a:t>
            </a:r>
          </a:p>
        </p:txBody>
      </p:sp>
      <p:sp>
        <p:nvSpPr>
          <p:cNvPr id="15411" name="Line 51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12" name="Line 52"/>
          <p:cNvSpPr>
            <a:spLocks noChangeShapeType="1"/>
          </p:cNvSpPr>
          <p:nvPr/>
        </p:nvSpPr>
        <p:spPr bwMode="auto">
          <a:xfrm>
            <a:off x="550863" y="524351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8422069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641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3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3667125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</a:t>
            </a:r>
          </a:p>
        </p:txBody>
      </p:sp>
      <p:sp>
        <p:nvSpPr>
          <p:cNvPr id="16435" name="Line 51"/>
          <p:cNvSpPr>
            <a:spLocks noChangeShapeType="1"/>
          </p:cNvSpPr>
          <p:nvPr/>
        </p:nvSpPr>
        <p:spPr bwMode="auto">
          <a:xfrm flipH="1">
            <a:off x="1412875" y="4335463"/>
            <a:ext cx="328613" cy="7032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00708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742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743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743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743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743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743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744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744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7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8" name="Rectangle 50"/>
          <p:cNvSpPr>
            <a:spLocks noChangeArrowheads="1"/>
          </p:cNvSpPr>
          <p:nvPr/>
        </p:nvSpPr>
        <p:spPr bwMode="auto">
          <a:xfrm>
            <a:off x="3667125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</a:t>
            </a:r>
          </a:p>
        </p:txBody>
      </p:sp>
      <p:sp>
        <p:nvSpPr>
          <p:cNvPr id="17459" name="Line 51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30926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845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845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846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846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846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1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2" name="Rectangle 50"/>
          <p:cNvSpPr>
            <a:spLocks noChangeArrowheads="1"/>
          </p:cNvSpPr>
          <p:nvPr/>
        </p:nvSpPr>
        <p:spPr bwMode="auto">
          <a:xfrm>
            <a:off x="3498850" y="5568950"/>
            <a:ext cx="2325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</a:t>
            </a:r>
          </a:p>
        </p:txBody>
      </p:sp>
      <p:sp>
        <p:nvSpPr>
          <p:cNvPr id="18483" name="Line 51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4" name="Line 52"/>
          <p:cNvSpPr>
            <a:spLocks noChangeShapeType="1"/>
          </p:cNvSpPr>
          <p:nvPr/>
        </p:nvSpPr>
        <p:spPr bwMode="auto">
          <a:xfrm>
            <a:off x="1554163" y="526415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5915773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94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5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6" name="Rectangle 50"/>
          <p:cNvSpPr>
            <a:spLocks noChangeArrowheads="1"/>
          </p:cNvSpPr>
          <p:nvPr/>
        </p:nvSpPr>
        <p:spPr bwMode="auto">
          <a:xfrm>
            <a:off x="3498850" y="5568950"/>
            <a:ext cx="2325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</a:t>
            </a:r>
          </a:p>
        </p:txBody>
      </p:sp>
      <p:sp>
        <p:nvSpPr>
          <p:cNvPr id="19507" name="Line 51"/>
          <p:cNvSpPr>
            <a:spLocks noChangeShapeType="1"/>
          </p:cNvSpPr>
          <p:nvPr/>
        </p:nvSpPr>
        <p:spPr bwMode="auto">
          <a:xfrm>
            <a:off x="2047875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7159183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05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9" name="Line 49"/>
          <p:cNvSpPr>
            <a:spLocks noChangeShapeType="1"/>
          </p:cNvSpPr>
          <p:nvPr/>
        </p:nvSpPr>
        <p:spPr bwMode="auto">
          <a:xfrm flipH="1">
            <a:off x="2043113" y="3214688"/>
            <a:ext cx="795337" cy="6921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0" name="Rectangle 50"/>
          <p:cNvSpPr>
            <a:spLocks noChangeArrowheads="1"/>
          </p:cNvSpPr>
          <p:nvPr/>
        </p:nvSpPr>
        <p:spPr bwMode="auto">
          <a:xfrm>
            <a:off x="3498850" y="5568950"/>
            <a:ext cx="2325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</a:t>
            </a:r>
          </a:p>
        </p:txBody>
      </p:sp>
    </p:spTree>
    <p:extLst>
      <p:ext uri="{BB962C8B-B14F-4D97-AF65-F5344CB8AC3E}">
        <p14:creationId xmlns:p14="http://schemas.microsoft.com/office/powerpoint/2010/main" xmlns="" val="281092866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153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154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2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3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4" name="Rectangle 50"/>
          <p:cNvSpPr>
            <a:spLocks noChangeArrowheads="1"/>
          </p:cNvSpPr>
          <p:nvPr/>
        </p:nvSpPr>
        <p:spPr bwMode="auto">
          <a:xfrm>
            <a:off x="3498850" y="5568950"/>
            <a:ext cx="2325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</a:t>
            </a:r>
          </a:p>
        </p:txBody>
      </p:sp>
    </p:spTree>
    <p:extLst>
      <p:ext uri="{BB962C8B-B14F-4D97-AF65-F5344CB8AC3E}">
        <p14:creationId xmlns:p14="http://schemas.microsoft.com/office/powerpoint/2010/main" xmlns="" val="408847938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256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7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8" name="Rectangle 50"/>
          <p:cNvSpPr>
            <a:spLocks noChangeArrowheads="1"/>
          </p:cNvSpPr>
          <p:nvPr/>
        </p:nvSpPr>
        <p:spPr bwMode="auto">
          <a:xfrm>
            <a:off x="3251200" y="5568950"/>
            <a:ext cx="2822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</a:t>
            </a:r>
          </a:p>
        </p:txBody>
      </p:sp>
      <p:sp>
        <p:nvSpPr>
          <p:cNvPr id="22579" name="Line 51"/>
          <p:cNvSpPr>
            <a:spLocks noChangeShapeType="1"/>
          </p:cNvSpPr>
          <p:nvPr/>
        </p:nvSpPr>
        <p:spPr bwMode="auto">
          <a:xfrm>
            <a:off x="2759075" y="40370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808821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4421" y="3743598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 path is a sequence of nodes</a:t>
            </a:r>
          </a:p>
          <a:p>
            <a:pPr lvl="1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   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baseline="-25000" dirty="0" smtClean="0">
                <a:latin typeface="Times New Roman" pitchFamily="18" charset="0"/>
                <a:cs typeface="Arial" charset="0"/>
              </a:rPr>
              <a:t>0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,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baseline="-25000" dirty="0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, ...,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</a:p>
          <a:p>
            <a:pPr>
              <a:buFontTx/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where 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k</a:t>
            </a:r>
            <a:r>
              <a:rPr lang="en-US" altLang="en-US" baseline="-25000" dirty="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 a child of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i="1" baseline="-25000" dirty="0" err="1" smtClean="0">
                <a:latin typeface="Times New Roman" pitchFamily="18" charset="0"/>
                <a:cs typeface="Arial" charset="0"/>
              </a:rPr>
              <a:t>k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dirty="0" smtClean="0">
                <a:latin typeface="Arial" charset="0"/>
                <a:cs typeface="Arial" charset="0"/>
              </a:rPr>
              <a:t>is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length of this path is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i="1" dirty="0" smtClean="0">
                <a:latin typeface="Arial" charset="0"/>
                <a:cs typeface="Arial" charset="0"/>
              </a:rPr>
              <a:t>	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 the path (B, E, G)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has length 2</a:t>
            </a:r>
          </a:p>
        </p:txBody>
      </p:sp>
    </p:spTree>
    <p:extLst>
      <p:ext uri="{BB962C8B-B14F-4D97-AF65-F5344CB8AC3E}">
        <p14:creationId xmlns:p14="http://schemas.microsoft.com/office/powerpoint/2010/main" xmlns="" val="3578058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356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356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357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358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358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358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358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1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2" name="Rectangle 50"/>
          <p:cNvSpPr>
            <a:spLocks noChangeArrowheads="1"/>
          </p:cNvSpPr>
          <p:nvPr/>
        </p:nvSpPr>
        <p:spPr bwMode="auto">
          <a:xfrm>
            <a:off x="3251200" y="5568950"/>
            <a:ext cx="2822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</a:t>
            </a:r>
          </a:p>
        </p:txBody>
      </p:sp>
      <p:sp>
        <p:nvSpPr>
          <p:cNvPr id="23603" name="Line 51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243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460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460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5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6" name="Rectangle 50"/>
          <p:cNvSpPr>
            <a:spLocks noChangeArrowheads="1"/>
          </p:cNvSpPr>
          <p:nvPr/>
        </p:nvSpPr>
        <p:spPr bwMode="auto">
          <a:xfrm>
            <a:off x="303688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</a:t>
            </a:r>
          </a:p>
        </p:txBody>
      </p:sp>
      <p:sp>
        <p:nvSpPr>
          <p:cNvPr id="24627" name="Line 51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8" name="Line 52"/>
          <p:cNvSpPr>
            <a:spLocks noChangeShapeType="1"/>
          </p:cNvSpPr>
          <p:nvPr/>
        </p:nvSpPr>
        <p:spPr bwMode="auto">
          <a:xfrm>
            <a:off x="2546350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545189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563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9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303688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</a:t>
            </a:r>
          </a:p>
        </p:txBody>
      </p:sp>
      <p:sp>
        <p:nvSpPr>
          <p:cNvPr id="25651" name="Line 51"/>
          <p:cNvSpPr>
            <a:spLocks noChangeShapeType="1"/>
          </p:cNvSpPr>
          <p:nvPr/>
        </p:nvSpPr>
        <p:spPr bwMode="auto">
          <a:xfrm flipH="1">
            <a:off x="3408363" y="4338638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798216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3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4" name="Rectangle 50"/>
          <p:cNvSpPr>
            <a:spLocks noChangeArrowheads="1"/>
          </p:cNvSpPr>
          <p:nvPr/>
        </p:nvSpPr>
        <p:spPr bwMode="auto">
          <a:xfrm>
            <a:off x="303688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</a:t>
            </a:r>
          </a:p>
        </p:txBody>
      </p:sp>
      <p:sp>
        <p:nvSpPr>
          <p:cNvPr id="26675" name="Line 51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116601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767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767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767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767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767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768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768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7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8" name="Rectangle 50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  <p:sp>
        <p:nvSpPr>
          <p:cNvPr id="27699" name="Line 51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700" name="Line 52"/>
          <p:cNvSpPr>
            <a:spLocks noChangeShapeType="1"/>
          </p:cNvSpPr>
          <p:nvPr/>
        </p:nvSpPr>
        <p:spPr bwMode="auto">
          <a:xfrm>
            <a:off x="3527425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2599221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869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869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869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869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869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870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870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870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870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1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2" name="Rectangle 50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  <p:sp>
        <p:nvSpPr>
          <p:cNvPr id="28723" name="Line 51"/>
          <p:cNvSpPr>
            <a:spLocks noChangeShapeType="1"/>
          </p:cNvSpPr>
          <p:nvPr/>
        </p:nvSpPr>
        <p:spPr bwMode="auto">
          <a:xfrm>
            <a:off x="4011613" y="4213225"/>
            <a:ext cx="280987" cy="7826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7519008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971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972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972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972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972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>
            <a:off x="3186113" y="3006725"/>
            <a:ext cx="573087" cy="7731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6" name="Rectangle 50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</p:spTree>
    <p:extLst>
      <p:ext uri="{BB962C8B-B14F-4D97-AF65-F5344CB8AC3E}">
        <p14:creationId xmlns:p14="http://schemas.microsoft.com/office/powerpoint/2010/main" xmlns="" val="372429744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074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074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075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075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075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8" name="Line 48"/>
          <p:cNvSpPr>
            <a:spLocks noChangeShapeType="1"/>
          </p:cNvSpPr>
          <p:nvPr/>
        </p:nvSpPr>
        <p:spPr bwMode="auto">
          <a:xfrm flipH="1">
            <a:off x="3205163" y="2333625"/>
            <a:ext cx="1370012" cy="5699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9" name="Rectangle 49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</p:spTree>
    <p:extLst>
      <p:ext uri="{BB962C8B-B14F-4D97-AF65-F5344CB8AC3E}">
        <p14:creationId xmlns:p14="http://schemas.microsoft.com/office/powerpoint/2010/main" xmlns="" val="176916178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47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48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176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176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176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177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177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177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3" name="Rectangle 49"/>
          <p:cNvSpPr>
            <a:spLocks noChangeArrowheads="1"/>
          </p:cNvSpPr>
          <p:nvPr/>
        </p:nvSpPr>
        <p:spPr bwMode="auto">
          <a:xfrm>
            <a:off x="279082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</a:t>
            </a:r>
          </a:p>
        </p:txBody>
      </p:sp>
    </p:spTree>
    <p:extLst>
      <p:ext uri="{BB962C8B-B14F-4D97-AF65-F5344CB8AC3E}">
        <p14:creationId xmlns:p14="http://schemas.microsoft.com/office/powerpoint/2010/main" xmlns="" val="248163962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278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279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279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279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279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279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280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280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7" name="Rectangle 49"/>
          <p:cNvSpPr>
            <a:spLocks noChangeArrowheads="1"/>
          </p:cNvSpPr>
          <p:nvPr/>
        </p:nvSpPr>
        <p:spPr bwMode="auto">
          <a:xfrm>
            <a:off x="2530475" y="5568950"/>
            <a:ext cx="4267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</a:t>
            </a:r>
          </a:p>
        </p:txBody>
      </p:sp>
      <p:sp>
        <p:nvSpPr>
          <p:cNvPr id="32818" name="Line 50"/>
          <p:cNvSpPr>
            <a:spLocks noChangeShapeType="1"/>
          </p:cNvSpPr>
          <p:nvPr/>
        </p:nvSpPr>
        <p:spPr bwMode="auto">
          <a:xfrm>
            <a:off x="5373688" y="29702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49688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909268"/>
            <a:ext cx="3902075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idx="1"/>
          </p:nvPr>
        </p:nvSpPr>
        <p:spPr>
          <a:xfrm>
            <a:off x="177800" y="1484784"/>
            <a:ext cx="8785225" cy="44069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each node in a tree, there exists a unique path from the root node to that node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length of this path is the </a:t>
            </a:r>
            <a:r>
              <a:rPr lang="en-US" altLang="en-US" i="1" dirty="0" smtClean="0">
                <a:latin typeface="Arial" charset="0"/>
                <a:cs typeface="Arial" charset="0"/>
              </a:rPr>
              <a:t>depth</a:t>
            </a:r>
            <a:r>
              <a:rPr lang="en-US" altLang="en-US" dirty="0" smtClean="0">
                <a:latin typeface="Arial" charset="0"/>
                <a:cs typeface="Arial" charset="0"/>
              </a:rPr>
              <a:t> of the node, </a:t>
            </a:r>
            <a:r>
              <a:rPr lang="en-US" altLang="en-US" i="1" dirty="0" smtClean="0">
                <a:latin typeface="Arial" charset="0"/>
                <a:cs typeface="Arial" charset="0"/>
              </a:rPr>
              <a:t>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g</a:t>
            </a:r>
            <a:r>
              <a:rPr lang="en-US" altLang="en-US" dirty="0" smtClean="0">
                <a:latin typeface="Arial" charset="0"/>
                <a:cs typeface="Arial" charset="0"/>
              </a:rPr>
              <a:t>.,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 has depth 2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L has depth 3</a:t>
            </a:r>
          </a:p>
        </p:txBody>
      </p:sp>
      <p:sp>
        <p:nvSpPr>
          <p:cNvPr id="18437" name="Freeform 5"/>
          <p:cNvSpPr>
            <a:spLocks/>
          </p:cNvSpPr>
          <p:nvPr/>
        </p:nvSpPr>
        <p:spPr bwMode="auto">
          <a:xfrm>
            <a:off x="4211638" y="6778129"/>
            <a:ext cx="4175125" cy="1587"/>
          </a:xfrm>
          <a:custGeom>
            <a:avLst/>
            <a:gdLst>
              <a:gd name="T0" fmla="*/ 0 w 2630"/>
              <a:gd name="T1" fmla="*/ 0 h 1"/>
              <a:gd name="T2" fmla="*/ 2147483647 w 2630"/>
              <a:gd name="T3" fmla="*/ 0 h 1"/>
              <a:gd name="T4" fmla="*/ 0 60000 65536"/>
              <a:gd name="T5" fmla="*/ 0 60000 65536"/>
              <a:gd name="T6" fmla="*/ 0 w 2630"/>
              <a:gd name="T7" fmla="*/ 0 h 1"/>
              <a:gd name="T8" fmla="*/ 2630 w 2630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30" h="1">
                <a:moveTo>
                  <a:pt x="0" y="0"/>
                </a:moveTo>
                <a:lnTo>
                  <a:pt x="263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4283075" y="5927229"/>
            <a:ext cx="43926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403014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0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1" name="Rectangle 49"/>
          <p:cNvSpPr>
            <a:spLocks noChangeArrowheads="1"/>
          </p:cNvSpPr>
          <p:nvPr/>
        </p:nvSpPr>
        <p:spPr bwMode="auto">
          <a:xfrm>
            <a:off x="2530475" y="5568950"/>
            <a:ext cx="4267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</a:t>
            </a:r>
          </a:p>
        </p:txBody>
      </p:sp>
      <p:sp>
        <p:nvSpPr>
          <p:cNvPr id="33842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9044249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19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0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482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485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5" name="Rectangle 49"/>
          <p:cNvSpPr>
            <a:spLocks noChangeArrowheads="1"/>
          </p:cNvSpPr>
          <p:nvPr/>
        </p:nvSpPr>
        <p:spPr bwMode="auto">
          <a:xfrm>
            <a:off x="2293938" y="5568950"/>
            <a:ext cx="47402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</a:t>
            </a:r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7" name="Line 51"/>
          <p:cNvSpPr>
            <a:spLocks noChangeShapeType="1"/>
          </p:cNvSpPr>
          <p:nvPr/>
        </p:nvSpPr>
        <p:spPr bwMode="auto">
          <a:xfrm>
            <a:off x="4584700" y="4046538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698845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7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0" name="Rectangle 50"/>
          <p:cNvSpPr>
            <a:spLocks noChangeArrowheads="1"/>
          </p:cNvSpPr>
          <p:nvPr/>
        </p:nvSpPr>
        <p:spPr bwMode="auto">
          <a:xfrm>
            <a:off x="2293938" y="5568950"/>
            <a:ext cx="47402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</a:t>
            </a:r>
          </a:p>
        </p:txBody>
      </p:sp>
      <p:sp>
        <p:nvSpPr>
          <p:cNvPr id="35891" name="Line 51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58608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1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3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4" name="Rectangle 50"/>
          <p:cNvSpPr>
            <a:spLocks noChangeArrowheads="1"/>
          </p:cNvSpPr>
          <p:nvPr/>
        </p:nvSpPr>
        <p:spPr bwMode="auto">
          <a:xfrm>
            <a:off x="2070100" y="5568950"/>
            <a:ext cx="51911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</a:t>
            </a:r>
          </a:p>
        </p:txBody>
      </p:sp>
      <p:sp>
        <p:nvSpPr>
          <p:cNvPr id="36915" name="Line 51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6" name="Line 52"/>
          <p:cNvSpPr>
            <a:spLocks noChangeShapeType="1"/>
          </p:cNvSpPr>
          <p:nvPr/>
        </p:nvSpPr>
        <p:spPr bwMode="auto">
          <a:xfrm>
            <a:off x="4498975" y="5275263"/>
            <a:ext cx="29527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835922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5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79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8" name="Rectangle 50"/>
          <p:cNvSpPr>
            <a:spLocks noChangeArrowheads="1"/>
          </p:cNvSpPr>
          <p:nvPr/>
        </p:nvSpPr>
        <p:spPr bwMode="auto">
          <a:xfrm>
            <a:off x="2070100" y="5568950"/>
            <a:ext cx="51911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</a:t>
            </a:r>
          </a:p>
        </p:txBody>
      </p:sp>
      <p:sp>
        <p:nvSpPr>
          <p:cNvPr id="37939" name="Line 51"/>
          <p:cNvSpPr>
            <a:spLocks noChangeShapeType="1"/>
          </p:cNvSpPr>
          <p:nvPr/>
        </p:nvSpPr>
        <p:spPr bwMode="auto">
          <a:xfrm flipH="1">
            <a:off x="5202238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90772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894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0" name="Line 48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1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2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3" name="Rectangle 51"/>
          <p:cNvSpPr>
            <a:spLocks noChangeArrowheads="1"/>
          </p:cNvSpPr>
          <p:nvPr/>
        </p:nvSpPr>
        <p:spPr bwMode="auto">
          <a:xfrm>
            <a:off x="2070100" y="5568950"/>
            <a:ext cx="51911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</a:t>
            </a:r>
          </a:p>
        </p:txBody>
      </p:sp>
    </p:spTree>
    <p:extLst>
      <p:ext uri="{BB962C8B-B14F-4D97-AF65-F5344CB8AC3E}">
        <p14:creationId xmlns:p14="http://schemas.microsoft.com/office/powerpoint/2010/main" xmlns="" val="35284218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4" name="Line 48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5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6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7" name="Rectangle 51"/>
          <p:cNvSpPr>
            <a:spLocks noChangeArrowheads="1"/>
          </p:cNvSpPr>
          <p:nvPr/>
        </p:nvSpPr>
        <p:spPr bwMode="auto">
          <a:xfrm>
            <a:off x="1789113" y="5568950"/>
            <a:ext cx="575468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</a:t>
            </a:r>
          </a:p>
        </p:txBody>
      </p:sp>
      <p:sp>
        <p:nvSpPr>
          <p:cNvPr id="39988" name="Line 52"/>
          <p:cNvSpPr>
            <a:spLocks noChangeShapeType="1"/>
          </p:cNvSpPr>
          <p:nvPr/>
        </p:nvSpPr>
        <p:spPr bwMode="auto">
          <a:xfrm>
            <a:off x="5364163" y="528320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26718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09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0" name="Rectangle 50"/>
          <p:cNvSpPr>
            <a:spLocks noChangeArrowheads="1"/>
          </p:cNvSpPr>
          <p:nvPr/>
        </p:nvSpPr>
        <p:spPr bwMode="auto">
          <a:xfrm>
            <a:off x="1789113" y="5568950"/>
            <a:ext cx="575468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</a:t>
            </a:r>
          </a:p>
        </p:txBody>
      </p:sp>
      <p:sp>
        <p:nvSpPr>
          <p:cNvPr id="41011" name="Line 51"/>
          <p:cNvSpPr>
            <a:spLocks noChangeShapeType="1"/>
          </p:cNvSpPr>
          <p:nvPr/>
        </p:nvSpPr>
        <p:spPr bwMode="auto">
          <a:xfrm>
            <a:off x="5803900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608115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200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200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200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201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201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201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201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201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3" name="Line 49"/>
          <p:cNvSpPr>
            <a:spLocks noChangeShapeType="1"/>
          </p:cNvSpPr>
          <p:nvPr/>
        </p:nvSpPr>
        <p:spPr bwMode="auto">
          <a:xfrm flipH="1">
            <a:off x="5862638" y="3214688"/>
            <a:ext cx="561975" cy="7143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4" name="Rectangle 50"/>
          <p:cNvSpPr>
            <a:spLocks noChangeArrowheads="1"/>
          </p:cNvSpPr>
          <p:nvPr/>
        </p:nvSpPr>
        <p:spPr bwMode="auto">
          <a:xfrm>
            <a:off x="1789113" y="5568950"/>
            <a:ext cx="575468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</a:t>
            </a:r>
          </a:p>
        </p:txBody>
      </p:sp>
    </p:spTree>
    <p:extLst>
      <p:ext uri="{BB962C8B-B14F-4D97-AF65-F5344CB8AC3E}">
        <p14:creationId xmlns:p14="http://schemas.microsoft.com/office/powerpoint/2010/main" xmlns="" val="12759183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1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2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302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302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303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303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303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303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303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304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304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7" name="Rectangle 49"/>
          <p:cNvSpPr>
            <a:spLocks noChangeArrowheads="1"/>
          </p:cNvSpPr>
          <p:nvPr/>
        </p:nvSpPr>
        <p:spPr bwMode="auto">
          <a:xfrm>
            <a:off x="1789113" y="5568950"/>
            <a:ext cx="575468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</a:t>
            </a:r>
          </a:p>
        </p:txBody>
      </p:sp>
      <p:sp>
        <p:nvSpPr>
          <p:cNvPr id="43058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202425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</a:t>
            </a:r>
            <a:r>
              <a:rPr lang="en-US" altLang="en-US" i="1" smtClean="0">
                <a:latin typeface="Arial" charset="0"/>
                <a:cs typeface="Arial" charset="0"/>
              </a:rPr>
              <a:t>height</a:t>
            </a:r>
            <a:r>
              <a:rPr lang="en-US" altLang="en-US" smtClean="0">
                <a:latin typeface="Arial" charset="0"/>
                <a:cs typeface="Arial" charset="0"/>
              </a:rPr>
              <a:t> of a tree is defined as the maximum depth of any node within the tree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height of a tree with one node is 0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Just the root node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convenience, we define the height of the empty tree to be 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–1</a:t>
            </a:r>
          </a:p>
        </p:txBody>
      </p:sp>
    </p:spTree>
    <p:extLst>
      <p:ext uri="{BB962C8B-B14F-4D97-AF65-F5344CB8AC3E}">
        <p14:creationId xmlns:p14="http://schemas.microsoft.com/office/powerpoint/2010/main" xmlns="" val="46321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403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404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404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404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404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405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405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405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405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405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406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406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406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406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1" name="Rectangle 49"/>
          <p:cNvSpPr>
            <a:spLocks noChangeArrowheads="1"/>
          </p:cNvSpPr>
          <p:nvPr/>
        </p:nvSpPr>
        <p:spPr bwMode="auto">
          <a:xfrm>
            <a:off x="1517650" y="5568950"/>
            <a:ext cx="62960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</a:t>
            </a:r>
          </a:p>
        </p:txBody>
      </p:sp>
      <p:sp>
        <p:nvSpPr>
          <p:cNvPr id="44082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3" name="Line 51"/>
          <p:cNvSpPr>
            <a:spLocks noChangeShapeType="1"/>
          </p:cNvSpPr>
          <p:nvPr/>
        </p:nvSpPr>
        <p:spPr bwMode="auto">
          <a:xfrm>
            <a:off x="6430963" y="405765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3325743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50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50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50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50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50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50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50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5" name="Line 49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6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1517650" y="5568950"/>
            <a:ext cx="62960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</a:t>
            </a:r>
          </a:p>
        </p:txBody>
      </p:sp>
    </p:spTree>
    <p:extLst>
      <p:ext uri="{BB962C8B-B14F-4D97-AF65-F5344CB8AC3E}">
        <p14:creationId xmlns:p14="http://schemas.microsoft.com/office/powerpoint/2010/main" xmlns="" val="103451841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60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61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61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0" name="Line 50"/>
          <p:cNvSpPr>
            <a:spLocks noChangeShapeType="1"/>
          </p:cNvSpPr>
          <p:nvPr/>
        </p:nvSpPr>
        <p:spPr bwMode="auto">
          <a:xfrm>
            <a:off x="6335713" y="5254625"/>
            <a:ext cx="338137" cy="79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1" name="Line 51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1260475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</a:t>
            </a:r>
          </a:p>
        </p:txBody>
      </p:sp>
    </p:spTree>
    <p:extLst>
      <p:ext uri="{BB962C8B-B14F-4D97-AF65-F5344CB8AC3E}">
        <p14:creationId xmlns:p14="http://schemas.microsoft.com/office/powerpoint/2010/main" xmlns="" val="106830943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711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711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711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712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712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712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712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712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713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713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713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713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713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3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4" name="Rectangle 50"/>
          <p:cNvSpPr>
            <a:spLocks noChangeArrowheads="1"/>
          </p:cNvSpPr>
          <p:nvPr/>
        </p:nvSpPr>
        <p:spPr bwMode="auto">
          <a:xfrm>
            <a:off x="1260475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</a:t>
            </a:r>
          </a:p>
        </p:txBody>
      </p:sp>
      <p:sp>
        <p:nvSpPr>
          <p:cNvPr id="47155" name="Line 51"/>
          <p:cNvSpPr>
            <a:spLocks noChangeShapeType="1"/>
          </p:cNvSpPr>
          <p:nvPr/>
        </p:nvSpPr>
        <p:spPr bwMode="auto">
          <a:xfrm flipH="1">
            <a:off x="7091363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138525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81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81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81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81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81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81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81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81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81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81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6" name="Line 48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7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8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9" name="Rectangle 51"/>
          <p:cNvSpPr>
            <a:spLocks noChangeArrowheads="1"/>
          </p:cNvSpPr>
          <p:nvPr/>
        </p:nvSpPr>
        <p:spPr bwMode="auto">
          <a:xfrm>
            <a:off x="1260475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</a:t>
            </a:r>
          </a:p>
        </p:txBody>
      </p:sp>
    </p:spTree>
    <p:extLst>
      <p:ext uri="{BB962C8B-B14F-4D97-AF65-F5344CB8AC3E}">
        <p14:creationId xmlns:p14="http://schemas.microsoft.com/office/powerpoint/2010/main" xmlns="" val="419197511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916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917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917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917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917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918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918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918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918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0" name="Line 48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1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2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3" name="Rectangle 51"/>
          <p:cNvSpPr>
            <a:spLocks noChangeArrowheads="1"/>
          </p:cNvSpPr>
          <p:nvPr/>
        </p:nvSpPr>
        <p:spPr bwMode="auto">
          <a:xfrm>
            <a:off x="989013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  <p:sp>
        <p:nvSpPr>
          <p:cNvPr id="49204" name="Line 52"/>
          <p:cNvSpPr>
            <a:spLocks noChangeShapeType="1"/>
          </p:cNvSpPr>
          <p:nvPr/>
        </p:nvSpPr>
        <p:spPr bwMode="auto">
          <a:xfrm>
            <a:off x="7273925" y="526256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538581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018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018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018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018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018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019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019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019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019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019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020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020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020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020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020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021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4" name="Line 48"/>
          <p:cNvSpPr>
            <a:spLocks noChangeShapeType="1"/>
          </p:cNvSpPr>
          <p:nvPr/>
        </p:nvSpPr>
        <p:spPr bwMode="auto">
          <a:xfrm>
            <a:off x="7721600" y="4205288"/>
            <a:ext cx="295275" cy="811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5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6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7" name="Rectangle 51"/>
          <p:cNvSpPr>
            <a:spLocks noChangeArrowheads="1"/>
          </p:cNvSpPr>
          <p:nvPr/>
        </p:nvSpPr>
        <p:spPr bwMode="auto">
          <a:xfrm>
            <a:off x="989013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</p:spTree>
    <p:extLst>
      <p:ext uri="{BB962C8B-B14F-4D97-AF65-F5344CB8AC3E}">
        <p14:creationId xmlns:p14="http://schemas.microsoft.com/office/powerpoint/2010/main" xmlns="" val="48723812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120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0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120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0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120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0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121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121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121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121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121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1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122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122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122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122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122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2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123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123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123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3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49" name="Line 49"/>
          <p:cNvSpPr>
            <a:spLocks noChangeShapeType="1"/>
          </p:cNvSpPr>
          <p:nvPr/>
        </p:nvSpPr>
        <p:spPr bwMode="auto">
          <a:xfrm>
            <a:off x="6808788" y="3011488"/>
            <a:ext cx="557212" cy="7778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1250" name="Rectangle 50"/>
          <p:cNvSpPr>
            <a:spLocks noChangeArrowheads="1"/>
          </p:cNvSpPr>
          <p:nvPr/>
        </p:nvSpPr>
        <p:spPr bwMode="auto">
          <a:xfrm>
            <a:off x="989013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</p:spTree>
    <p:extLst>
      <p:ext uri="{BB962C8B-B14F-4D97-AF65-F5344CB8AC3E}">
        <p14:creationId xmlns:p14="http://schemas.microsoft.com/office/powerpoint/2010/main" xmlns="" val="218984851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7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222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223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223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223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3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224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224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224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224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224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4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225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225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225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225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225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5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6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7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72" name="Line 48"/>
          <p:cNvSpPr>
            <a:spLocks noChangeShapeType="1"/>
          </p:cNvSpPr>
          <p:nvPr/>
        </p:nvSpPr>
        <p:spPr bwMode="auto">
          <a:xfrm>
            <a:off x="5041900" y="2095500"/>
            <a:ext cx="1331913" cy="5635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2273" name="Rectangle 49"/>
          <p:cNvSpPr>
            <a:spLocks noChangeArrowheads="1"/>
          </p:cNvSpPr>
          <p:nvPr/>
        </p:nvSpPr>
        <p:spPr bwMode="auto">
          <a:xfrm>
            <a:off x="989013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</p:spTree>
    <p:extLst>
      <p:ext uri="{BB962C8B-B14F-4D97-AF65-F5344CB8AC3E}">
        <p14:creationId xmlns:p14="http://schemas.microsoft.com/office/powerpoint/2010/main" xmlns="" val="97124262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1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Pre-order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Root - Left Child - Right Child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325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325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325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5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326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326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326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326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326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6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327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327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327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327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327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7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328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328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328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8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3296" name="Rectangle 48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A  B  D  H  I  E  J  K  C  F  L  M  G  N  O</a:t>
            </a:r>
          </a:p>
        </p:txBody>
      </p:sp>
    </p:spTree>
    <p:extLst>
      <p:ext uri="{BB962C8B-B14F-4D97-AF65-F5344CB8AC3E}">
        <p14:creationId xmlns:p14="http://schemas.microsoft.com/office/powerpoint/2010/main" xmlns="" val="4189192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If a path exists from node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 smtClean="0">
                <a:latin typeface="Arial" charset="0"/>
                <a:cs typeface="Arial" charset="0"/>
              </a:rPr>
              <a:t> to node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 smtClean="0">
                <a:latin typeface="Arial" charset="0"/>
                <a:cs typeface="Arial" charset="0"/>
              </a:rPr>
              <a:t> is an </a:t>
            </a:r>
            <a:r>
              <a:rPr lang="en-US" altLang="en-US" i="1" dirty="0" smtClean="0">
                <a:latin typeface="Arial" charset="0"/>
                <a:cs typeface="Arial" charset="0"/>
              </a:rPr>
              <a:t>ancestor</a:t>
            </a:r>
            <a:r>
              <a:rPr lang="en-US" altLang="en-US" dirty="0" smtClean="0">
                <a:latin typeface="Arial" charset="0"/>
                <a:cs typeface="Arial" charset="0"/>
              </a:rPr>
              <a:t>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b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i="1" dirty="0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 is a </a:t>
            </a:r>
            <a:r>
              <a:rPr lang="en-US" altLang="en-US" i="1" dirty="0" smtClean="0">
                <a:latin typeface="Arial" charset="0"/>
                <a:cs typeface="Arial" charset="0"/>
              </a:rPr>
              <a:t>descendent</a:t>
            </a:r>
            <a:r>
              <a:rPr lang="en-US" altLang="en-US" dirty="0" smtClean="0">
                <a:latin typeface="Arial" charset="0"/>
                <a:cs typeface="Arial" charset="0"/>
              </a:rPr>
              <a:t>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Thus, a node is both an ancestor and a descendant of itself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can add the adjective </a:t>
            </a:r>
            <a:r>
              <a:rPr lang="en-US" altLang="en-US" i="1" dirty="0" smtClean="0">
                <a:latin typeface="Arial" charset="0"/>
                <a:cs typeface="Arial" charset="0"/>
              </a:rPr>
              <a:t>strict</a:t>
            </a:r>
            <a:r>
              <a:rPr lang="en-US" altLang="en-US" dirty="0" smtClean="0">
                <a:latin typeface="Arial" charset="0"/>
                <a:cs typeface="Arial" charset="0"/>
              </a:rPr>
              <a:t> to exclude equality: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 smtClean="0">
                <a:latin typeface="Arial" charset="0"/>
                <a:cs typeface="Arial" charset="0"/>
              </a:rPr>
              <a:t> is a </a:t>
            </a:r>
            <a:r>
              <a:rPr lang="en-US" altLang="en-US" i="1" dirty="0" smtClean="0">
                <a:latin typeface="Arial" charset="0"/>
                <a:cs typeface="Arial" charset="0"/>
              </a:rPr>
              <a:t>strict descendent</a:t>
            </a:r>
            <a:r>
              <a:rPr lang="en-US" altLang="en-US" dirty="0" smtClean="0">
                <a:latin typeface="Arial" charset="0"/>
                <a:cs typeface="Arial" charset="0"/>
              </a:rPr>
              <a:t>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 if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dirty="0" smtClean="0">
                <a:latin typeface="Arial" charset="0"/>
                <a:cs typeface="Arial" charset="0"/>
              </a:rPr>
              <a:t> is a descendant of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dirty="0" smtClean="0">
                <a:latin typeface="Arial" charset="0"/>
                <a:cs typeface="Arial" charset="0"/>
              </a:rPr>
              <a:t> but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a ≠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b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root node is an ancestor of all nodes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75" y="138114"/>
            <a:ext cx="7343775" cy="544736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Terminology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5189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Pseudo-Code for</a:t>
            </a:r>
            <a:br>
              <a:rPr lang="en-US" sz="3600"/>
            </a:br>
            <a:r>
              <a:rPr lang="en-US" sz="3600"/>
              <a:t>Pre-order Traversal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33413" y="2405063"/>
            <a:ext cx="7824787" cy="369093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u="sng"/>
              <a:t>pre-traverse</a:t>
            </a:r>
            <a:endParaRPr lang="en-US"/>
          </a:p>
          <a:p>
            <a:pPr lvl="1">
              <a:buFontTx/>
              <a:buNone/>
            </a:pPr>
            <a:endParaRPr lang="en-US"/>
          </a:p>
          <a:p>
            <a:pPr lvl="1">
              <a:buFontTx/>
              <a:buNone/>
            </a:pPr>
            <a:r>
              <a:rPr lang="en-US" sz="3200"/>
              <a:t>visit current node		</a:t>
            </a:r>
            <a:r>
              <a:rPr lang="en-US" sz="2400" i="1"/>
              <a:t>e.g., print value</a:t>
            </a:r>
            <a:endParaRPr lang="en-US" sz="3200"/>
          </a:p>
          <a:p>
            <a:pPr lvl="1">
              <a:buFontTx/>
              <a:buNone/>
            </a:pPr>
            <a:r>
              <a:rPr lang="en-US" sz="3200"/>
              <a:t>pre-traverse left subtree</a:t>
            </a:r>
          </a:p>
          <a:p>
            <a:pPr lvl="1">
              <a:buFontTx/>
              <a:buNone/>
            </a:pPr>
            <a:r>
              <a:rPr lang="en-US" sz="3200"/>
              <a:t>pre-traverse right subtree</a:t>
            </a:r>
          </a:p>
        </p:txBody>
      </p:sp>
    </p:spTree>
    <p:extLst>
      <p:ext uri="{BB962C8B-B14F-4D97-AF65-F5344CB8AC3E}">
        <p14:creationId xmlns:p14="http://schemas.microsoft.com/office/powerpoint/2010/main" xmlns="" val="1617527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8" name="Group 4"/>
          <p:cNvGrpSpPr>
            <a:grpSpLocks/>
          </p:cNvGrpSpPr>
          <p:nvPr/>
        </p:nvGrpSpPr>
        <p:grpSpPr bwMode="auto">
          <a:xfrm>
            <a:off x="2322513" y="1219200"/>
            <a:ext cx="6435725" cy="5224463"/>
            <a:chOff x="1706" y="486"/>
            <a:chExt cx="4054" cy="3291"/>
          </a:xfrm>
        </p:grpSpPr>
        <p:sp>
          <p:nvSpPr>
            <p:cNvPr id="19480" name="Oval 5"/>
            <p:cNvSpPr>
              <a:spLocks noChangeArrowheads="1"/>
            </p:cNvSpPr>
            <p:nvPr/>
          </p:nvSpPr>
          <p:spPr bwMode="auto">
            <a:xfrm>
              <a:off x="3348" y="4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A</a:t>
              </a:r>
            </a:p>
          </p:txBody>
        </p:sp>
        <p:sp>
          <p:nvSpPr>
            <p:cNvPr id="19481" name="Oval 6"/>
            <p:cNvSpPr>
              <a:spLocks noChangeArrowheads="1"/>
            </p:cNvSpPr>
            <p:nvPr/>
          </p:nvSpPr>
          <p:spPr bwMode="auto">
            <a:xfrm>
              <a:off x="4420" y="1301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D</a:t>
              </a:r>
            </a:p>
          </p:txBody>
        </p:sp>
        <p:sp>
          <p:nvSpPr>
            <p:cNvPr id="19482" name="Oval 7"/>
            <p:cNvSpPr>
              <a:spLocks noChangeArrowheads="1"/>
            </p:cNvSpPr>
            <p:nvPr/>
          </p:nvSpPr>
          <p:spPr bwMode="auto">
            <a:xfrm>
              <a:off x="4918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F</a:t>
              </a:r>
            </a:p>
          </p:txBody>
        </p:sp>
        <p:sp>
          <p:nvSpPr>
            <p:cNvPr id="19483" name="Oval 8"/>
            <p:cNvSpPr>
              <a:spLocks noChangeArrowheads="1"/>
            </p:cNvSpPr>
            <p:nvPr/>
          </p:nvSpPr>
          <p:spPr bwMode="auto">
            <a:xfrm>
              <a:off x="1986" y="19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I</a:t>
              </a:r>
            </a:p>
          </p:txBody>
        </p:sp>
        <p:sp>
          <p:nvSpPr>
            <p:cNvPr id="19484" name="Oval 9"/>
            <p:cNvSpPr>
              <a:spLocks noChangeArrowheads="1"/>
            </p:cNvSpPr>
            <p:nvPr/>
          </p:nvSpPr>
          <p:spPr bwMode="auto">
            <a:xfrm>
              <a:off x="2479" y="12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B</a:t>
              </a:r>
            </a:p>
          </p:txBody>
        </p:sp>
        <p:sp>
          <p:nvSpPr>
            <p:cNvPr id="19485" name="Oval 10"/>
            <p:cNvSpPr>
              <a:spLocks noChangeArrowheads="1"/>
            </p:cNvSpPr>
            <p:nvPr/>
          </p:nvSpPr>
          <p:spPr bwMode="auto">
            <a:xfrm>
              <a:off x="4622" y="338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R</a:t>
              </a:r>
            </a:p>
          </p:txBody>
        </p:sp>
        <p:sp>
          <p:nvSpPr>
            <p:cNvPr id="19486" name="Oval 11"/>
            <p:cNvSpPr>
              <a:spLocks noChangeArrowheads="1"/>
            </p:cNvSpPr>
            <p:nvPr/>
          </p:nvSpPr>
          <p:spPr bwMode="auto">
            <a:xfrm>
              <a:off x="3053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S</a:t>
              </a:r>
            </a:p>
          </p:txBody>
        </p:sp>
        <p:sp>
          <p:nvSpPr>
            <p:cNvPr id="19487" name="Oval 12"/>
            <p:cNvSpPr>
              <a:spLocks noChangeArrowheads="1"/>
            </p:cNvSpPr>
            <p:nvPr/>
          </p:nvSpPr>
          <p:spPr bwMode="auto">
            <a:xfrm>
              <a:off x="5372" y="337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P</a:t>
              </a:r>
            </a:p>
          </p:txBody>
        </p:sp>
        <p:sp>
          <p:nvSpPr>
            <p:cNvPr id="19488" name="Oval 13"/>
            <p:cNvSpPr>
              <a:spLocks noChangeArrowheads="1"/>
            </p:cNvSpPr>
            <p:nvPr/>
          </p:nvSpPr>
          <p:spPr bwMode="auto">
            <a:xfrm>
              <a:off x="4053" y="197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G</a:t>
              </a:r>
            </a:p>
          </p:txBody>
        </p:sp>
        <p:sp>
          <p:nvSpPr>
            <p:cNvPr id="19489" name="Oval 14"/>
            <p:cNvSpPr>
              <a:spLocks noChangeArrowheads="1"/>
            </p:cNvSpPr>
            <p:nvPr/>
          </p:nvSpPr>
          <p:spPr bwMode="auto">
            <a:xfrm>
              <a:off x="2894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H</a:t>
              </a:r>
            </a:p>
          </p:txBody>
        </p:sp>
        <p:sp>
          <p:nvSpPr>
            <p:cNvPr id="19490" name="Oval 15"/>
            <p:cNvSpPr>
              <a:spLocks noChangeArrowheads="1"/>
            </p:cNvSpPr>
            <p:nvPr/>
          </p:nvSpPr>
          <p:spPr bwMode="auto">
            <a:xfrm>
              <a:off x="2344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T</a:t>
              </a:r>
            </a:p>
          </p:txBody>
        </p:sp>
        <p:sp>
          <p:nvSpPr>
            <p:cNvPr id="19491" name="Oval 16"/>
            <p:cNvSpPr>
              <a:spLocks noChangeArrowheads="1"/>
            </p:cNvSpPr>
            <p:nvPr/>
          </p:nvSpPr>
          <p:spPr bwMode="auto">
            <a:xfrm>
              <a:off x="2846" y="2800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M</a:t>
              </a:r>
            </a:p>
          </p:txBody>
        </p:sp>
        <p:sp>
          <p:nvSpPr>
            <p:cNvPr id="19492" name="Oval 17"/>
            <p:cNvSpPr>
              <a:spLocks noChangeArrowheads="1"/>
            </p:cNvSpPr>
            <p:nvPr/>
          </p:nvSpPr>
          <p:spPr bwMode="auto">
            <a:xfrm>
              <a:off x="2344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L</a:t>
              </a:r>
            </a:p>
          </p:txBody>
        </p:sp>
        <p:sp>
          <p:nvSpPr>
            <p:cNvPr id="19493" name="Oval 18"/>
            <p:cNvSpPr>
              <a:spLocks noChangeArrowheads="1"/>
            </p:cNvSpPr>
            <p:nvPr/>
          </p:nvSpPr>
          <p:spPr bwMode="auto">
            <a:xfrm>
              <a:off x="4909" y="26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O</a:t>
              </a:r>
            </a:p>
          </p:txBody>
        </p:sp>
        <p:sp>
          <p:nvSpPr>
            <p:cNvPr id="19494" name="Oval 19"/>
            <p:cNvSpPr>
              <a:spLocks noChangeArrowheads="1"/>
            </p:cNvSpPr>
            <p:nvPr/>
          </p:nvSpPr>
          <p:spPr bwMode="auto">
            <a:xfrm>
              <a:off x="1706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K</a:t>
              </a:r>
            </a:p>
          </p:txBody>
        </p:sp>
        <p:sp>
          <p:nvSpPr>
            <p:cNvPr id="19495" name="Line 20"/>
            <p:cNvSpPr>
              <a:spLocks noChangeShapeType="1"/>
            </p:cNvSpPr>
            <p:nvPr/>
          </p:nvSpPr>
          <p:spPr bwMode="auto">
            <a:xfrm flipH="1">
              <a:off x="2806" y="796"/>
              <a:ext cx="604" cy="54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96" name="Line 21"/>
            <p:cNvSpPr>
              <a:spLocks noChangeShapeType="1"/>
            </p:cNvSpPr>
            <p:nvPr/>
          </p:nvSpPr>
          <p:spPr bwMode="auto">
            <a:xfrm>
              <a:off x="3668" y="816"/>
              <a:ext cx="812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97" name="Line 22"/>
            <p:cNvSpPr>
              <a:spLocks noChangeShapeType="1"/>
            </p:cNvSpPr>
            <p:nvPr/>
          </p:nvSpPr>
          <p:spPr bwMode="auto">
            <a:xfrm>
              <a:off x="4708" y="1648"/>
              <a:ext cx="330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98" name="Line 23"/>
            <p:cNvSpPr>
              <a:spLocks noChangeShapeType="1"/>
            </p:cNvSpPr>
            <p:nvPr/>
          </p:nvSpPr>
          <p:spPr bwMode="auto">
            <a:xfrm flipH="1">
              <a:off x="4315" y="1660"/>
              <a:ext cx="217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499" name="Line 24"/>
            <p:cNvSpPr>
              <a:spLocks noChangeShapeType="1"/>
            </p:cNvSpPr>
            <p:nvPr/>
          </p:nvSpPr>
          <p:spPr bwMode="auto">
            <a:xfrm flipH="1">
              <a:off x="2267" y="1625"/>
              <a:ext cx="311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0" name="Line 25"/>
            <p:cNvSpPr>
              <a:spLocks noChangeShapeType="1"/>
            </p:cNvSpPr>
            <p:nvPr/>
          </p:nvSpPr>
          <p:spPr bwMode="auto">
            <a:xfrm>
              <a:off x="2759" y="1645"/>
              <a:ext cx="227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1" name="Line 26"/>
            <p:cNvSpPr>
              <a:spLocks noChangeShapeType="1"/>
            </p:cNvSpPr>
            <p:nvPr/>
          </p:nvSpPr>
          <p:spPr bwMode="auto">
            <a:xfrm flipH="1">
              <a:off x="5103" y="2354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2" name="Line 27"/>
            <p:cNvSpPr>
              <a:spLocks noChangeShapeType="1"/>
            </p:cNvSpPr>
            <p:nvPr/>
          </p:nvSpPr>
          <p:spPr bwMode="auto">
            <a:xfrm flipH="1">
              <a:off x="3044" y="2347"/>
              <a:ext cx="10" cy="44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3" name="Line 28"/>
            <p:cNvSpPr>
              <a:spLocks noChangeShapeType="1"/>
            </p:cNvSpPr>
            <p:nvPr/>
          </p:nvSpPr>
          <p:spPr bwMode="auto">
            <a:xfrm flipH="1">
              <a:off x="1951" y="2377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4" name="Line 29"/>
            <p:cNvSpPr>
              <a:spLocks noChangeShapeType="1"/>
            </p:cNvSpPr>
            <p:nvPr/>
          </p:nvSpPr>
          <p:spPr bwMode="auto">
            <a:xfrm>
              <a:off x="2254" y="2370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5" name="Line 30"/>
            <p:cNvSpPr>
              <a:spLocks noChangeShapeType="1"/>
            </p:cNvSpPr>
            <p:nvPr/>
          </p:nvSpPr>
          <p:spPr bwMode="auto">
            <a:xfrm flipH="1">
              <a:off x="2538" y="3114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6" name="Line 31"/>
            <p:cNvSpPr>
              <a:spLocks noChangeShapeType="1"/>
            </p:cNvSpPr>
            <p:nvPr/>
          </p:nvSpPr>
          <p:spPr bwMode="auto">
            <a:xfrm>
              <a:off x="2643" y="3097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7" name="Line 32"/>
            <p:cNvSpPr>
              <a:spLocks noChangeShapeType="1"/>
            </p:cNvSpPr>
            <p:nvPr/>
          </p:nvSpPr>
          <p:spPr bwMode="auto">
            <a:xfrm>
              <a:off x="5193" y="3023"/>
              <a:ext cx="266" cy="44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8" name="Line 33"/>
            <p:cNvSpPr>
              <a:spLocks noChangeShapeType="1"/>
            </p:cNvSpPr>
            <p:nvPr/>
          </p:nvSpPr>
          <p:spPr bwMode="auto">
            <a:xfrm flipH="1">
              <a:off x="4875" y="3054"/>
              <a:ext cx="150" cy="34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9509" name="Oval 34"/>
            <p:cNvSpPr>
              <a:spLocks noChangeArrowheads="1"/>
            </p:cNvSpPr>
            <p:nvPr/>
          </p:nvSpPr>
          <p:spPr bwMode="auto">
            <a:xfrm>
              <a:off x="3396" y="27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  <a:latin typeface="Tahoma" pitchFamily="34" charset="0"/>
                </a:rPr>
                <a:t>N</a:t>
              </a:r>
            </a:p>
          </p:txBody>
        </p:sp>
        <p:sp>
          <p:nvSpPr>
            <p:cNvPr id="19510" name="Line 35"/>
            <p:cNvSpPr>
              <a:spLocks noChangeShapeType="1"/>
            </p:cNvSpPr>
            <p:nvPr/>
          </p:nvSpPr>
          <p:spPr bwMode="auto">
            <a:xfrm>
              <a:off x="3190" y="2347"/>
              <a:ext cx="303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05526" name="Text Box 54"/>
          <p:cNvSpPr txBox="1">
            <a:spLocks noChangeArrowheads="1"/>
          </p:cNvSpPr>
          <p:nvPr/>
        </p:nvSpPr>
        <p:spPr bwMode="auto">
          <a:xfrm>
            <a:off x="5029200" y="12954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9460" name="Rectangle 36"/>
          <p:cNvSpPr>
            <a:spLocks noChangeArrowheads="1"/>
          </p:cNvSpPr>
          <p:nvPr/>
        </p:nvSpPr>
        <p:spPr bwMode="auto">
          <a:xfrm>
            <a:off x="228600" y="457200"/>
            <a:ext cx="38862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Inorder Traversals</a:t>
            </a:r>
          </a:p>
        </p:txBody>
      </p:sp>
      <p:sp>
        <p:nvSpPr>
          <p:cNvPr id="105509" name="Rectangle 37"/>
          <p:cNvSpPr>
            <a:spLocks noChangeArrowheads="1"/>
          </p:cNvSpPr>
          <p:nvPr/>
        </p:nvSpPr>
        <p:spPr bwMode="auto">
          <a:xfrm>
            <a:off x="522288" y="914400"/>
            <a:ext cx="366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Right subtree</a:t>
            </a:r>
          </a:p>
        </p:txBody>
      </p:sp>
      <p:sp>
        <p:nvSpPr>
          <p:cNvPr id="105510" name="Text Box 38"/>
          <p:cNvSpPr txBox="1">
            <a:spLocks noChangeArrowheads="1"/>
          </p:cNvSpPr>
          <p:nvPr/>
        </p:nvSpPr>
        <p:spPr bwMode="auto">
          <a:xfrm>
            <a:off x="2455863" y="495617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05512" name="Text Box 40"/>
          <p:cNvSpPr txBox="1">
            <a:spLocks noChangeArrowheads="1"/>
          </p:cNvSpPr>
          <p:nvPr/>
        </p:nvSpPr>
        <p:spPr bwMode="auto">
          <a:xfrm>
            <a:off x="3459163" y="594677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3</a:t>
            </a:r>
          </a:p>
        </p:txBody>
      </p:sp>
      <p:sp>
        <p:nvSpPr>
          <p:cNvPr id="105513" name="Text Box 41"/>
          <p:cNvSpPr txBox="1">
            <a:spLocks noChangeArrowheads="1"/>
          </p:cNvSpPr>
          <p:nvPr/>
        </p:nvSpPr>
        <p:spPr bwMode="auto">
          <a:xfrm>
            <a:off x="3463925" y="492442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4</a:t>
            </a:r>
          </a:p>
        </p:txBody>
      </p:sp>
      <p:sp>
        <p:nvSpPr>
          <p:cNvPr id="105514" name="Text Box 42"/>
          <p:cNvSpPr txBox="1">
            <a:spLocks noChangeArrowheads="1"/>
          </p:cNvSpPr>
          <p:nvPr/>
        </p:nvSpPr>
        <p:spPr bwMode="auto">
          <a:xfrm>
            <a:off x="4591050" y="5935663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105516" name="Text Box 44"/>
          <p:cNvSpPr txBox="1">
            <a:spLocks noChangeArrowheads="1"/>
          </p:cNvSpPr>
          <p:nvPr/>
        </p:nvSpPr>
        <p:spPr bwMode="auto">
          <a:xfrm>
            <a:off x="4294188" y="5021263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7</a:t>
            </a:r>
          </a:p>
        </p:txBody>
      </p:sp>
      <p:sp>
        <p:nvSpPr>
          <p:cNvPr id="105517" name="Text Box 45"/>
          <p:cNvSpPr txBox="1">
            <a:spLocks noChangeArrowheads="1"/>
          </p:cNvSpPr>
          <p:nvPr/>
        </p:nvSpPr>
        <p:spPr bwMode="auto">
          <a:xfrm>
            <a:off x="4368800" y="369252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8</a:t>
            </a:r>
          </a:p>
        </p:txBody>
      </p:sp>
      <p:sp>
        <p:nvSpPr>
          <p:cNvPr id="105518" name="Text Box 46"/>
          <p:cNvSpPr txBox="1">
            <a:spLocks noChangeArrowheads="1"/>
          </p:cNvSpPr>
          <p:nvPr/>
        </p:nvSpPr>
        <p:spPr bwMode="auto">
          <a:xfrm>
            <a:off x="5176838" y="496887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9</a:t>
            </a:r>
          </a:p>
        </p:txBody>
      </p:sp>
      <p:sp>
        <p:nvSpPr>
          <p:cNvPr id="105519" name="Text Box 47"/>
          <p:cNvSpPr txBox="1">
            <a:spLocks noChangeArrowheads="1"/>
          </p:cNvSpPr>
          <p:nvPr/>
        </p:nvSpPr>
        <p:spPr bwMode="auto">
          <a:xfrm>
            <a:off x="4953000" y="1295400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10</a:t>
            </a:r>
          </a:p>
        </p:txBody>
      </p:sp>
      <p:sp>
        <p:nvSpPr>
          <p:cNvPr id="105520" name="Text Box 48"/>
          <p:cNvSpPr txBox="1">
            <a:spLocks noChangeArrowheads="1"/>
          </p:cNvSpPr>
          <p:nvPr/>
        </p:nvSpPr>
        <p:spPr bwMode="auto">
          <a:xfrm>
            <a:off x="6091238" y="3679825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11</a:t>
            </a:r>
          </a:p>
        </p:txBody>
      </p:sp>
      <p:sp>
        <p:nvSpPr>
          <p:cNvPr id="105521" name="Text Box 49"/>
          <p:cNvSpPr txBox="1">
            <a:spLocks noChangeArrowheads="1"/>
          </p:cNvSpPr>
          <p:nvPr/>
        </p:nvSpPr>
        <p:spPr bwMode="auto">
          <a:xfrm>
            <a:off x="6675438" y="25923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12</a:t>
            </a:r>
          </a:p>
        </p:txBody>
      </p:sp>
      <p:sp>
        <p:nvSpPr>
          <p:cNvPr id="105522" name="Text Box 50"/>
          <p:cNvSpPr txBox="1">
            <a:spLocks noChangeArrowheads="1"/>
          </p:cNvSpPr>
          <p:nvPr/>
        </p:nvSpPr>
        <p:spPr bwMode="auto">
          <a:xfrm>
            <a:off x="6989763" y="592296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13</a:t>
            </a:r>
          </a:p>
        </p:txBody>
      </p:sp>
      <p:sp>
        <p:nvSpPr>
          <p:cNvPr id="105523" name="Text Box 51"/>
          <p:cNvSpPr txBox="1">
            <a:spLocks noChangeArrowheads="1"/>
          </p:cNvSpPr>
          <p:nvPr/>
        </p:nvSpPr>
        <p:spPr bwMode="auto">
          <a:xfrm>
            <a:off x="7451725" y="48148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14</a:t>
            </a:r>
          </a:p>
        </p:txBody>
      </p:sp>
      <p:sp>
        <p:nvSpPr>
          <p:cNvPr id="105524" name="Text Box 52"/>
          <p:cNvSpPr txBox="1">
            <a:spLocks noChangeArrowheads="1"/>
          </p:cNvSpPr>
          <p:nvPr/>
        </p:nvSpPr>
        <p:spPr bwMode="auto">
          <a:xfrm>
            <a:off x="8191500" y="59070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15</a:t>
            </a:r>
          </a:p>
        </p:txBody>
      </p:sp>
      <p:sp>
        <p:nvSpPr>
          <p:cNvPr id="105525" name="Text Box 53"/>
          <p:cNvSpPr txBox="1">
            <a:spLocks noChangeArrowheads="1"/>
          </p:cNvSpPr>
          <p:nvPr/>
        </p:nvSpPr>
        <p:spPr bwMode="auto">
          <a:xfrm>
            <a:off x="7459663" y="369411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16</a:t>
            </a:r>
          </a:p>
        </p:txBody>
      </p:sp>
      <p:sp>
        <p:nvSpPr>
          <p:cNvPr id="105527" name="Text Box 55"/>
          <p:cNvSpPr txBox="1">
            <a:spLocks noChangeArrowheads="1"/>
          </p:cNvSpPr>
          <p:nvPr/>
        </p:nvSpPr>
        <p:spPr bwMode="auto">
          <a:xfrm>
            <a:off x="3657600" y="25908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05528" name="Text Box 56"/>
          <p:cNvSpPr txBox="1">
            <a:spLocks noChangeArrowheads="1"/>
          </p:cNvSpPr>
          <p:nvPr/>
        </p:nvSpPr>
        <p:spPr bwMode="auto">
          <a:xfrm>
            <a:off x="2895600" y="37338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05515" name="Text Box 43"/>
          <p:cNvSpPr txBox="1">
            <a:spLocks noChangeArrowheads="1"/>
          </p:cNvSpPr>
          <p:nvPr/>
        </p:nvSpPr>
        <p:spPr bwMode="auto">
          <a:xfrm>
            <a:off x="3657600" y="25908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6</a:t>
            </a:r>
          </a:p>
        </p:txBody>
      </p:sp>
      <p:sp>
        <p:nvSpPr>
          <p:cNvPr id="105511" name="Text Box 39"/>
          <p:cNvSpPr txBox="1">
            <a:spLocks noChangeArrowheads="1"/>
          </p:cNvSpPr>
          <p:nvPr/>
        </p:nvSpPr>
        <p:spPr bwMode="auto">
          <a:xfrm>
            <a:off x="2895600" y="37338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xmlns="" val="350092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26" grpId="0" animBg="1"/>
      <p:bldP spid="105526" grpId="1" animBg="1"/>
      <p:bldP spid="105509" grpId="0" build="p"/>
      <p:bldP spid="105510" grpId="0" animBg="1"/>
      <p:bldP spid="105512" grpId="0" animBg="1"/>
      <p:bldP spid="105513" grpId="0" animBg="1"/>
      <p:bldP spid="105514" grpId="0" animBg="1"/>
      <p:bldP spid="105516" grpId="0" animBg="1"/>
      <p:bldP spid="105517" grpId="0" animBg="1"/>
      <p:bldP spid="105518" grpId="0" animBg="1"/>
      <p:bldP spid="105519" grpId="0" animBg="1"/>
      <p:bldP spid="105520" grpId="0" animBg="1"/>
      <p:bldP spid="105521" grpId="0" animBg="1"/>
      <p:bldP spid="105522" grpId="0" animBg="1"/>
      <p:bldP spid="105523" grpId="0" animBg="1"/>
      <p:bldP spid="105524" grpId="0" animBg="1"/>
      <p:bldP spid="105525" grpId="0" animBg="1"/>
      <p:bldP spid="105527" grpId="0" animBg="1"/>
      <p:bldP spid="105527" grpId="1" animBg="1"/>
      <p:bldP spid="105528" grpId="0" animBg="1"/>
      <p:bldP spid="105528" grpId="1" animBg="1"/>
      <p:bldP spid="105515" grpId="0" animBg="1"/>
      <p:bldP spid="105511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838200" y="990600"/>
            <a:ext cx="7620000" cy="269240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Algorithm TraverseInorder(n)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if n is an internal node then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TraverseInorder( n -&gt; leftChild)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Process node 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if n is an internal node then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TraverseInorder( n -&gt; rightChild)</a:t>
            </a:r>
          </a:p>
        </p:txBody>
      </p:sp>
    </p:spTree>
    <p:extLst>
      <p:ext uri="{BB962C8B-B14F-4D97-AF65-F5344CB8AC3E}">
        <p14:creationId xmlns:p14="http://schemas.microsoft.com/office/powerpoint/2010/main" xmlns="" val="402258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61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61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61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61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61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506118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719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719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720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7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89375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822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822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1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2" name="Line 50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2623028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8" name="Rectangle 5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925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4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66" name="Line 50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7" name="Line 51"/>
          <p:cNvSpPr>
            <a:spLocks noChangeShapeType="1"/>
          </p:cNvSpPr>
          <p:nvPr/>
        </p:nvSpPr>
        <p:spPr bwMode="auto">
          <a:xfrm>
            <a:off x="550863" y="524351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720274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91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026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026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027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1412875" y="4335463"/>
            <a:ext cx="328613" cy="7032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273734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4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129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129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129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1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1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3" name="Line 49"/>
          <p:cNvSpPr>
            <a:spLocks noChangeShapeType="1"/>
          </p:cNvSpPr>
          <p:nvPr/>
        </p:nvSpPr>
        <p:spPr bwMode="auto">
          <a:xfrm>
            <a:off x="774700" y="402590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5" name="Rectangle 51"/>
          <p:cNvSpPr>
            <a:spLocks noChangeArrowheads="1"/>
          </p:cNvSpPr>
          <p:nvPr/>
        </p:nvSpPr>
        <p:spPr bwMode="auto">
          <a:xfrm>
            <a:off x="4157663" y="5568950"/>
            <a:ext cx="9937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</a:t>
            </a:r>
          </a:p>
        </p:txBody>
      </p:sp>
    </p:spTree>
    <p:extLst>
      <p:ext uri="{BB962C8B-B14F-4D97-AF65-F5344CB8AC3E}">
        <p14:creationId xmlns:p14="http://schemas.microsoft.com/office/powerpoint/2010/main" xmlns="" val="208363975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8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23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23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5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9" name="Rectangle 51"/>
          <p:cNvSpPr>
            <a:spLocks noChangeArrowheads="1"/>
          </p:cNvSpPr>
          <p:nvPr/>
        </p:nvSpPr>
        <p:spPr bwMode="auto">
          <a:xfrm>
            <a:off x="4157663" y="5568950"/>
            <a:ext cx="9937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</a:t>
            </a:r>
          </a:p>
        </p:txBody>
      </p:sp>
    </p:spTree>
    <p:extLst>
      <p:ext uri="{BB962C8B-B14F-4D97-AF65-F5344CB8AC3E}">
        <p14:creationId xmlns:p14="http://schemas.microsoft.com/office/powerpoint/2010/main" xmlns="" val="85596981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descendants of node B are B, C, D, E, F, and G: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ancestors of node I are I, H, and A:</a:t>
            </a:r>
          </a:p>
        </p:txBody>
      </p:sp>
      <p:pic>
        <p:nvPicPr>
          <p:cNvPr id="23556" name="Picture 4" descr="b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28184" y="4816797"/>
            <a:ext cx="2376487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b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466975"/>
            <a:ext cx="2376487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04260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3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333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333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334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334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334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9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1" name="Line 49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2" name="Line 50"/>
          <p:cNvSpPr>
            <a:spLocks noChangeShapeType="1"/>
          </p:cNvSpPr>
          <p:nvPr/>
        </p:nvSpPr>
        <p:spPr bwMode="auto">
          <a:xfrm>
            <a:off x="1554163" y="526415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4" name="Rectangle 52"/>
          <p:cNvSpPr>
            <a:spLocks noChangeArrowheads="1"/>
          </p:cNvSpPr>
          <p:nvPr/>
        </p:nvSpPr>
        <p:spPr bwMode="auto">
          <a:xfrm>
            <a:off x="3989388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</a:t>
            </a:r>
          </a:p>
        </p:txBody>
      </p:sp>
    </p:spTree>
    <p:extLst>
      <p:ext uri="{BB962C8B-B14F-4D97-AF65-F5344CB8AC3E}">
        <p14:creationId xmlns:p14="http://schemas.microsoft.com/office/powerpoint/2010/main" xmlns="" val="310473704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6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437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4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5" name="Line 49"/>
          <p:cNvSpPr>
            <a:spLocks noChangeShapeType="1"/>
          </p:cNvSpPr>
          <p:nvPr/>
        </p:nvSpPr>
        <p:spPr bwMode="auto">
          <a:xfrm>
            <a:off x="2047875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3989388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</a:t>
            </a:r>
          </a:p>
        </p:txBody>
      </p:sp>
    </p:spTree>
    <p:extLst>
      <p:ext uri="{BB962C8B-B14F-4D97-AF65-F5344CB8AC3E}">
        <p14:creationId xmlns:p14="http://schemas.microsoft.com/office/powerpoint/2010/main" xmlns="" val="264294484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9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53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53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 flipH="1">
            <a:off x="2043113" y="3214688"/>
            <a:ext cx="795337" cy="6921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10" name="Rectangle 50"/>
          <p:cNvSpPr>
            <a:spLocks noChangeArrowheads="1"/>
          </p:cNvSpPr>
          <p:nvPr/>
        </p:nvSpPr>
        <p:spPr bwMode="auto">
          <a:xfrm>
            <a:off x="3989388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</a:t>
            </a:r>
          </a:p>
        </p:txBody>
      </p:sp>
    </p:spTree>
    <p:extLst>
      <p:ext uri="{BB962C8B-B14F-4D97-AF65-F5344CB8AC3E}">
        <p14:creationId xmlns:p14="http://schemas.microsoft.com/office/powerpoint/2010/main" xmlns="" val="181674152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3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641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642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1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2" name="Line 48"/>
          <p:cNvSpPr>
            <a:spLocks noChangeShapeType="1"/>
          </p:cNvSpPr>
          <p:nvPr/>
        </p:nvSpPr>
        <p:spPr bwMode="auto">
          <a:xfrm>
            <a:off x="1927225" y="2873375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3741738" y="5568950"/>
            <a:ext cx="1828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</a:t>
            </a:r>
          </a:p>
        </p:txBody>
      </p:sp>
    </p:spTree>
    <p:extLst>
      <p:ext uri="{BB962C8B-B14F-4D97-AF65-F5344CB8AC3E}">
        <p14:creationId xmlns:p14="http://schemas.microsoft.com/office/powerpoint/2010/main" xmlns="" val="377270885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7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742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743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743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743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743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743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744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744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744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5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6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8" name="Rectangle 50"/>
          <p:cNvSpPr>
            <a:spLocks noChangeArrowheads="1"/>
          </p:cNvSpPr>
          <p:nvPr/>
        </p:nvSpPr>
        <p:spPr bwMode="auto">
          <a:xfrm>
            <a:off x="3741738" y="5568950"/>
            <a:ext cx="1828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</a:t>
            </a:r>
          </a:p>
        </p:txBody>
      </p:sp>
    </p:spTree>
    <p:extLst>
      <p:ext uri="{BB962C8B-B14F-4D97-AF65-F5344CB8AC3E}">
        <p14:creationId xmlns:p14="http://schemas.microsoft.com/office/powerpoint/2010/main" xmlns="" val="213814471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2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845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845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846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846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846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9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0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1" name="Line 49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3" name="Rectangle 51"/>
          <p:cNvSpPr>
            <a:spLocks noChangeArrowheads="1"/>
          </p:cNvSpPr>
          <p:nvPr/>
        </p:nvSpPr>
        <p:spPr bwMode="auto">
          <a:xfrm>
            <a:off x="3741738" y="5568950"/>
            <a:ext cx="1828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</a:t>
            </a:r>
          </a:p>
        </p:txBody>
      </p:sp>
    </p:spTree>
    <p:extLst>
      <p:ext uri="{BB962C8B-B14F-4D97-AF65-F5344CB8AC3E}">
        <p14:creationId xmlns:p14="http://schemas.microsoft.com/office/powerpoint/2010/main" xmlns="" val="41936166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7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94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4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5" name="Line 49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6" name="Line 50"/>
          <p:cNvSpPr>
            <a:spLocks noChangeShapeType="1"/>
          </p:cNvSpPr>
          <p:nvPr/>
        </p:nvSpPr>
        <p:spPr bwMode="auto">
          <a:xfrm>
            <a:off x="2546350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8" name="Rectangle 52"/>
          <p:cNvSpPr>
            <a:spLocks noChangeArrowheads="1"/>
          </p:cNvSpPr>
          <p:nvPr/>
        </p:nvSpPr>
        <p:spPr bwMode="auto">
          <a:xfrm>
            <a:off x="3527425" y="5568950"/>
            <a:ext cx="22574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</a:t>
            </a:r>
          </a:p>
        </p:txBody>
      </p:sp>
    </p:spTree>
    <p:extLst>
      <p:ext uri="{BB962C8B-B14F-4D97-AF65-F5344CB8AC3E}">
        <p14:creationId xmlns:p14="http://schemas.microsoft.com/office/powerpoint/2010/main" xmlns="" val="342965306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0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05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8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9" name="Line 49"/>
          <p:cNvSpPr>
            <a:spLocks noChangeShapeType="1"/>
          </p:cNvSpPr>
          <p:nvPr/>
        </p:nvSpPr>
        <p:spPr bwMode="auto">
          <a:xfrm flipH="1">
            <a:off x="3408363" y="4338638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1" name="Rectangle 51"/>
          <p:cNvSpPr>
            <a:spLocks noChangeArrowheads="1"/>
          </p:cNvSpPr>
          <p:nvPr/>
        </p:nvSpPr>
        <p:spPr bwMode="auto">
          <a:xfrm>
            <a:off x="3527425" y="5568950"/>
            <a:ext cx="22574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</a:t>
            </a:r>
          </a:p>
        </p:txBody>
      </p:sp>
    </p:spTree>
    <p:extLst>
      <p:ext uri="{BB962C8B-B14F-4D97-AF65-F5344CB8AC3E}">
        <p14:creationId xmlns:p14="http://schemas.microsoft.com/office/powerpoint/2010/main" xmlns="" val="24853079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7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8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4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153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154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2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1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2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3" name="Line 49"/>
          <p:cNvSpPr>
            <a:spLocks noChangeShapeType="1"/>
          </p:cNvSpPr>
          <p:nvPr/>
        </p:nvSpPr>
        <p:spPr bwMode="auto">
          <a:xfrm>
            <a:off x="2759075" y="40370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5" name="Rectangle 51"/>
          <p:cNvSpPr>
            <a:spLocks noChangeArrowheads="1"/>
          </p:cNvSpPr>
          <p:nvPr/>
        </p:nvSpPr>
        <p:spPr bwMode="auto">
          <a:xfrm>
            <a:off x="3279775" y="5568950"/>
            <a:ext cx="275431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</a:t>
            </a:r>
          </a:p>
        </p:txBody>
      </p:sp>
    </p:spTree>
    <p:extLst>
      <p:ext uri="{BB962C8B-B14F-4D97-AF65-F5344CB8AC3E}">
        <p14:creationId xmlns:p14="http://schemas.microsoft.com/office/powerpoint/2010/main" xmlns="" val="268862221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8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25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5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6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7" name="Line 49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3279775" y="5568950"/>
            <a:ext cx="275431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</a:t>
            </a:r>
          </a:p>
        </p:txBody>
      </p:sp>
    </p:spTree>
    <p:extLst>
      <p:ext uri="{BB962C8B-B14F-4D97-AF65-F5344CB8AC3E}">
        <p14:creationId xmlns:p14="http://schemas.microsoft.com/office/powerpoint/2010/main" xmlns="" val="350215846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Tree Properties</a:t>
            </a:r>
          </a:p>
        </p:txBody>
      </p:sp>
      <p:sp>
        <p:nvSpPr>
          <p:cNvPr id="10243" name="Freeform 3"/>
          <p:cNvSpPr>
            <a:spLocks/>
          </p:cNvSpPr>
          <p:nvPr/>
        </p:nvSpPr>
        <p:spPr bwMode="auto">
          <a:xfrm>
            <a:off x="6473825" y="2689225"/>
            <a:ext cx="2335213" cy="2574925"/>
          </a:xfrm>
          <a:custGeom>
            <a:avLst/>
            <a:gdLst>
              <a:gd name="T0" fmla="*/ 666 w 1471"/>
              <a:gd name="T1" fmla="*/ 33 h 1622"/>
              <a:gd name="T2" fmla="*/ 576 w 1471"/>
              <a:gd name="T3" fmla="*/ 41 h 1622"/>
              <a:gd name="T4" fmla="*/ 487 w 1471"/>
              <a:gd name="T5" fmla="*/ 130 h 1622"/>
              <a:gd name="T6" fmla="*/ 317 w 1471"/>
              <a:gd name="T7" fmla="*/ 300 h 1622"/>
              <a:gd name="T8" fmla="*/ 131 w 1471"/>
              <a:gd name="T9" fmla="*/ 527 h 1622"/>
              <a:gd name="T10" fmla="*/ 74 w 1471"/>
              <a:gd name="T11" fmla="*/ 657 h 1622"/>
              <a:gd name="T12" fmla="*/ 41 w 1471"/>
              <a:gd name="T13" fmla="*/ 730 h 1622"/>
              <a:gd name="T14" fmla="*/ 1 w 1471"/>
              <a:gd name="T15" fmla="*/ 892 h 1622"/>
              <a:gd name="T16" fmla="*/ 41 w 1471"/>
              <a:gd name="T17" fmla="*/ 1200 h 1622"/>
              <a:gd name="T18" fmla="*/ 122 w 1471"/>
              <a:gd name="T19" fmla="*/ 1314 h 1622"/>
              <a:gd name="T20" fmla="*/ 236 w 1471"/>
              <a:gd name="T21" fmla="*/ 1436 h 1622"/>
              <a:gd name="T22" fmla="*/ 390 w 1471"/>
              <a:gd name="T23" fmla="*/ 1517 h 1622"/>
              <a:gd name="T24" fmla="*/ 447 w 1471"/>
              <a:gd name="T25" fmla="*/ 1533 h 1622"/>
              <a:gd name="T26" fmla="*/ 747 w 1471"/>
              <a:gd name="T27" fmla="*/ 1622 h 1622"/>
              <a:gd name="T28" fmla="*/ 941 w 1471"/>
              <a:gd name="T29" fmla="*/ 1614 h 1622"/>
              <a:gd name="T30" fmla="*/ 1104 w 1471"/>
              <a:gd name="T31" fmla="*/ 1533 h 1622"/>
              <a:gd name="T32" fmla="*/ 1168 w 1471"/>
              <a:gd name="T33" fmla="*/ 1476 h 1622"/>
              <a:gd name="T34" fmla="*/ 1225 w 1471"/>
              <a:gd name="T35" fmla="*/ 1419 h 1622"/>
              <a:gd name="T36" fmla="*/ 1258 w 1471"/>
              <a:gd name="T37" fmla="*/ 1371 h 1622"/>
              <a:gd name="T38" fmla="*/ 1323 w 1471"/>
              <a:gd name="T39" fmla="*/ 1257 h 1622"/>
              <a:gd name="T40" fmla="*/ 1412 w 1471"/>
              <a:gd name="T41" fmla="*/ 1006 h 1622"/>
              <a:gd name="T42" fmla="*/ 1444 w 1471"/>
              <a:gd name="T43" fmla="*/ 836 h 1622"/>
              <a:gd name="T44" fmla="*/ 1436 w 1471"/>
              <a:gd name="T45" fmla="*/ 406 h 1622"/>
              <a:gd name="T46" fmla="*/ 1274 w 1471"/>
              <a:gd name="T47" fmla="*/ 98 h 1622"/>
              <a:gd name="T48" fmla="*/ 1241 w 1471"/>
              <a:gd name="T49" fmla="*/ 73 h 1622"/>
              <a:gd name="T50" fmla="*/ 1225 w 1471"/>
              <a:gd name="T51" fmla="*/ 49 h 1622"/>
              <a:gd name="T52" fmla="*/ 1120 w 1471"/>
              <a:gd name="T53" fmla="*/ 25 h 1622"/>
              <a:gd name="T54" fmla="*/ 925 w 1471"/>
              <a:gd name="T55" fmla="*/ 0 h 1622"/>
              <a:gd name="T56" fmla="*/ 714 w 1471"/>
              <a:gd name="T57" fmla="*/ 9 h 1622"/>
              <a:gd name="T58" fmla="*/ 666 w 1471"/>
              <a:gd name="T59" fmla="*/ 33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6400800" y="2743200"/>
            <a:ext cx="24384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45" name="Freeform 5"/>
          <p:cNvSpPr>
            <a:spLocks/>
          </p:cNvSpPr>
          <p:nvPr/>
        </p:nvSpPr>
        <p:spPr bwMode="auto">
          <a:xfrm>
            <a:off x="4416425" y="2765425"/>
            <a:ext cx="2335213" cy="2574925"/>
          </a:xfrm>
          <a:custGeom>
            <a:avLst/>
            <a:gdLst>
              <a:gd name="T0" fmla="*/ 666 w 1471"/>
              <a:gd name="T1" fmla="*/ 33 h 1622"/>
              <a:gd name="T2" fmla="*/ 576 w 1471"/>
              <a:gd name="T3" fmla="*/ 41 h 1622"/>
              <a:gd name="T4" fmla="*/ 487 w 1471"/>
              <a:gd name="T5" fmla="*/ 130 h 1622"/>
              <a:gd name="T6" fmla="*/ 317 w 1471"/>
              <a:gd name="T7" fmla="*/ 300 h 1622"/>
              <a:gd name="T8" fmla="*/ 131 w 1471"/>
              <a:gd name="T9" fmla="*/ 527 h 1622"/>
              <a:gd name="T10" fmla="*/ 74 w 1471"/>
              <a:gd name="T11" fmla="*/ 657 h 1622"/>
              <a:gd name="T12" fmla="*/ 41 w 1471"/>
              <a:gd name="T13" fmla="*/ 730 h 1622"/>
              <a:gd name="T14" fmla="*/ 1 w 1471"/>
              <a:gd name="T15" fmla="*/ 892 h 1622"/>
              <a:gd name="T16" fmla="*/ 41 w 1471"/>
              <a:gd name="T17" fmla="*/ 1200 h 1622"/>
              <a:gd name="T18" fmla="*/ 122 w 1471"/>
              <a:gd name="T19" fmla="*/ 1314 h 1622"/>
              <a:gd name="T20" fmla="*/ 236 w 1471"/>
              <a:gd name="T21" fmla="*/ 1436 h 1622"/>
              <a:gd name="T22" fmla="*/ 390 w 1471"/>
              <a:gd name="T23" fmla="*/ 1517 h 1622"/>
              <a:gd name="T24" fmla="*/ 447 w 1471"/>
              <a:gd name="T25" fmla="*/ 1533 h 1622"/>
              <a:gd name="T26" fmla="*/ 747 w 1471"/>
              <a:gd name="T27" fmla="*/ 1622 h 1622"/>
              <a:gd name="T28" fmla="*/ 941 w 1471"/>
              <a:gd name="T29" fmla="*/ 1614 h 1622"/>
              <a:gd name="T30" fmla="*/ 1104 w 1471"/>
              <a:gd name="T31" fmla="*/ 1533 h 1622"/>
              <a:gd name="T32" fmla="*/ 1168 w 1471"/>
              <a:gd name="T33" fmla="*/ 1476 h 1622"/>
              <a:gd name="T34" fmla="*/ 1225 w 1471"/>
              <a:gd name="T35" fmla="*/ 1419 h 1622"/>
              <a:gd name="T36" fmla="*/ 1258 w 1471"/>
              <a:gd name="T37" fmla="*/ 1371 h 1622"/>
              <a:gd name="T38" fmla="*/ 1323 w 1471"/>
              <a:gd name="T39" fmla="*/ 1257 h 1622"/>
              <a:gd name="T40" fmla="*/ 1412 w 1471"/>
              <a:gd name="T41" fmla="*/ 1006 h 1622"/>
              <a:gd name="T42" fmla="*/ 1444 w 1471"/>
              <a:gd name="T43" fmla="*/ 836 h 1622"/>
              <a:gd name="T44" fmla="*/ 1436 w 1471"/>
              <a:gd name="T45" fmla="*/ 406 h 1622"/>
              <a:gd name="T46" fmla="*/ 1274 w 1471"/>
              <a:gd name="T47" fmla="*/ 98 h 1622"/>
              <a:gd name="T48" fmla="*/ 1241 w 1471"/>
              <a:gd name="T49" fmla="*/ 73 h 1622"/>
              <a:gd name="T50" fmla="*/ 1225 w 1471"/>
              <a:gd name="T51" fmla="*/ 49 h 1622"/>
              <a:gd name="T52" fmla="*/ 1120 w 1471"/>
              <a:gd name="T53" fmla="*/ 25 h 1622"/>
              <a:gd name="T54" fmla="*/ 925 w 1471"/>
              <a:gd name="T55" fmla="*/ 0 h 1622"/>
              <a:gd name="T56" fmla="*/ 714 w 1471"/>
              <a:gd name="T57" fmla="*/ 9 h 1622"/>
              <a:gd name="T58" fmla="*/ 666 w 1471"/>
              <a:gd name="T59" fmla="*/ 33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6" name="Freeform 6"/>
          <p:cNvSpPr>
            <a:spLocks/>
          </p:cNvSpPr>
          <p:nvPr/>
        </p:nvSpPr>
        <p:spPr bwMode="auto">
          <a:xfrm>
            <a:off x="4672013" y="2800350"/>
            <a:ext cx="2073275" cy="2332038"/>
          </a:xfrm>
          <a:custGeom>
            <a:avLst/>
            <a:gdLst>
              <a:gd name="T0" fmla="*/ 543 w 1306"/>
              <a:gd name="T1" fmla="*/ 68 h 1469"/>
              <a:gd name="T2" fmla="*/ 454 w 1306"/>
              <a:gd name="T3" fmla="*/ 108 h 1469"/>
              <a:gd name="T4" fmla="*/ 341 w 1306"/>
              <a:gd name="T5" fmla="*/ 181 h 1469"/>
              <a:gd name="T6" fmla="*/ 227 w 1306"/>
              <a:gd name="T7" fmla="*/ 287 h 1469"/>
              <a:gd name="T8" fmla="*/ 195 w 1306"/>
              <a:gd name="T9" fmla="*/ 335 h 1469"/>
              <a:gd name="T10" fmla="*/ 130 w 1306"/>
              <a:gd name="T11" fmla="*/ 416 h 1469"/>
              <a:gd name="T12" fmla="*/ 97 w 1306"/>
              <a:gd name="T13" fmla="*/ 465 h 1469"/>
              <a:gd name="T14" fmla="*/ 65 w 1306"/>
              <a:gd name="T15" fmla="*/ 538 h 1469"/>
              <a:gd name="T16" fmla="*/ 32 w 1306"/>
              <a:gd name="T17" fmla="*/ 587 h 1469"/>
              <a:gd name="T18" fmla="*/ 0 w 1306"/>
              <a:gd name="T19" fmla="*/ 716 h 1469"/>
              <a:gd name="T20" fmla="*/ 8 w 1306"/>
              <a:gd name="T21" fmla="*/ 887 h 1469"/>
              <a:gd name="T22" fmla="*/ 73 w 1306"/>
              <a:gd name="T23" fmla="*/ 1057 h 1469"/>
              <a:gd name="T24" fmla="*/ 308 w 1306"/>
              <a:gd name="T25" fmla="*/ 1308 h 1469"/>
              <a:gd name="T26" fmla="*/ 430 w 1306"/>
              <a:gd name="T27" fmla="*/ 1373 h 1469"/>
              <a:gd name="T28" fmla="*/ 600 w 1306"/>
              <a:gd name="T29" fmla="*/ 1438 h 1469"/>
              <a:gd name="T30" fmla="*/ 714 w 1306"/>
              <a:gd name="T31" fmla="*/ 1462 h 1469"/>
              <a:gd name="T32" fmla="*/ 892 w 1306"/>
              <a:gd name="T33" fmla="*/ 1446 h 1469"/>
              <a:gd name="T34" fmla="*/ 1038 w 1306"/>
              <a:gd name="T35" fmla="*/ 1300 h 1469"/>
              <a:gd name="T36" fmla="*/ 1200 w 1306"/>
              <a:gd name="T37" fmla="*/ 1097 h 1469"/>
              <a:gd name="T38" fmla="*/ 1281 w 1306"/>
              <a:gd name="T39" fmla="*/ 919 h 1469"/>
              <a:gd name="T40" fmla="*/ 1306 w 1306"/>
              <a:gd name="T41" fmla="*/ 757 h 1469"/>
              <a:gd name="T42" fmla="*/ 1233 w 1306"/>
              <a:gd name="T43" fmla="*/ 392 h 1469"/>
              <a:gd name="T44" fmla="*/ 1070 w 1306"/>
              <a:gd name="T45" fmla="*/ 165 h 1469"/>
              <a:gd name="T46" fmla="*/ 908 w 1306"/>
              <a:gd name="T47" fmla="*/ 51 h 1469"/>
              <a:gd name="T48" fmla="*/ 730 w 1306"/>
              <a:gd name="T49" fmla="*/ 27 h 1469"/>
              <a:gd name="T50" fmla="*/ 527 w 1306"/>
              <a:gd name="T51" fmla="*/ 43 h 1469"/>
              <a:gd name="T52" fmla="*/ 511 w 1306"/>
              <a:gd name="T53" fmla="*/ 68 h 1469"/>
              <a:gd name="T54" fmla="*/ 430 w 1306"/>
              <a:gd name="T55" fmla="*/ 116 h 1469"/>
              <a:gd name="T56" fmla="*/ 465 w 1306"/>
              <a:gd name="T57" fmla="*/ 60 h 146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306"/>
              <a:gd name="T88" fmla="*/ 0 h 1469"/>
              <a:gd name="T89" fmla="*/ 1306 w 1306"/>
              <a:gd name="T90" fmla="*/ 1469 h 1469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306" h="1469">
                <a:moveTo>
                  <a:pt x="543" y="68"/>
                </a:moveTo>
                <a:cubicBezTo>
                  <a:pt x="502" y="82"/>
                  <a:pt x="490" y="96"/>
                  <a:pt x="454" y="108"/>
                </a:cubicBezTo>
                <a:cubicBezTo>
                  <a:pt x="418" y="136"/>
                  <a:pt x="378" y="152"/>
                  <a:pt x="341" y="181"/>
                </a:cubicBezTo>
                <a:cubicBezTo>
                  <a:pt x="300" y="213"/>
                  <a:pt x="264" y="250"/>
                  <a:pt x="227" y="287"/>
                </a:cubicBezTo>
                <a:cubicBezTo>
                  <a:pt x="213" y="301"/>
                  <a:pt x="206" y="319"/>
                  <a:pt x="195" y="335"/>
                </a:cubicBezTo>
                <a:cubicBezTo>
                  <a:pt x="176" y="363"/>
                  <a:pt x="148" y="386"/>
                  <a:pt x="130" y="416"/>
                </a:cubicBezTo>
                <a:cubicBezTo>
                  <a:pt x="98" y="468"/>
                  <a:pt x="131" y="433"/>
                  <a:pt x="97" y="465"/>
                </a:cubicBezTo>
                <a:cubicBezTo>
                  <a:pt x="90" y="493"/>
                  <a:pt x="79" y="514"/>
                  <a:pt x="65" y="538"/>
                </a:cubicBezTo>
                <a:cubicBezTo>
                  <a:pt x="55" y="555"/>
                  <a:pt x="32" y="587"/>
                  <a:pt x="32" y="587"/>
                </a:cubicBezTo>
                <a:cubicBezTo>
                  <a:pt x="23" y="631"/>
                  <a:pt x="11" y="673"/>
                  <a:pt x="0" y="716"/>
                </a:cubicBezTo>
                <a:cubicBezTo>
                  <a:pt x="3" y="773"/>
                  <a:pt x="4" y="830"/>
                  <a:pt x="8" y="887"/>
                </a:cubicBezTo>
                <a:cubicBezTo>
                  <a:pt x="13" y="947"/>
                  <a:pt x="48" y="1005"/>
                  <a:pt x="73" y="1057"/>
                </a:cubicBezTo>
                <a:cubicBezTo>
                  <a:pt x="135" y="1183"/>
                  <a:pt x="185" y="1232"/>
                  <a:pt x="308" y="1308"/>
                </a:cubicBezTo>
                <a:cubicBezTo>
                  <a:pt x="348" y="1333"/>
                  <a:pt x="384" y="1362"/>
                  <a:pt x="430" y="1373"/>
                </a:cubicBezTo>
                <a:cubicBezTo>
                  <a:pt x="484" y="1400"/>
                  <a:pt x="540" y="1426"/>
                  <a:pt x="600" y="1438"/>
                </a:cubicBezTo>
                <a:cubicBezTo>
                  <a:pt x="639" y="1446"/>
                  <a:pt x="676" y="1450"/>
                  <a:pt x="714" y="1462"/>
                </a:cubicBezTo>
                <a:cubicBezTo>
                  <a:pt x="764" y="1459"/>
                  <a:pt x="838" y="1469"/>
                  <a:pt x="892" y="1446"/>
                </a:cubicBezTo>
                <a:cubicBezTo>
                  <a:pt x="955" y="1419"/>
                  <a:pt x="995" y="1350"/>
                  <a:pt x="1038" y="1300"/>
                </a:cubicBezTo>
                <a:cubicBezTo>
                  <a:pt x="1094" y="1234"/>
                  <a:pt x="1158" y="1174"/>
                  <a:pt x="1200" y="1097"/>
                </a:cubicBezTo>
                <a:cubicBezTo>
                  <a:pt x="1231" y="1039"/>
                  <a:pt x="1252" y="978"/>
                  <a:pt x="1281" y="919"/>
                </a:cubicBezTo>
                <a:cubicBezTo>
                  <a:pt x="1292" y="865"/>
                  <a:pt x="1299" y="812"/>
                  <a:pt x="1306" y="757"/>
                </a:cubicBezTo>
                <a:cubicBezTo>
                  <a:pt x="1300" y="649"/>
                  <a:pt x="1299" y="491"/>
                  <a:pt x="1233" y="392"/>
                </a:cubicBezTo>
                <a:cubicBezTo>
                  <a:pt x="1207" y="299"/>
                  <a:pt x="1138" y="231"/>
                  <a:pt x="1070" y="165"/>
                </a:cubicBezTo>
                <a:cubicBezTo>
                  <a:pt x="1022" y="118"/>
                  <a:pt x="975" y="73"/>
                  <a:pt x="908" y="51"/>
                </a:cubicBezTo>
                <a:cubicBezTo>
                  <a:pt x="850" y="32"/>
                  <a:pt x="791" y="32"/>
                  <a:pt x="730" y="27"/>
                </a:cubicBezTo>
                <a:cubicBezTo>
                  <a:pt x="662" y="30"/>
                  <a:pt x="579" y="0"/>
                  <a:pt x="527" y="43"/>
                </a:cubicBezTo>
                <a:cubicBezTo>
                  <a:pt x="519" y="49"/>
                  <a:pt x="518" y="61"/>
                  <a:pt x="511" y="68"/>
                </a:cubicBezTo>
                <a:cubicBezTo>
                  <a:pt x="503" y="75"/>
                  <a:pt x="451" y="116"/>
                  <a:pt x="430" y="116"/>
                </a:cubicBezTo>
                <a:lnTo>
                  <a:pt x="465" y="6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7" name="Freeform 7"/>
          <p:cNvSpPr>
            <a:spLocks/>
          </p:cNvSpPr>
          <p:nvPr/>
        </p:nvSpPr>
        <p:spPr bwMode="auto">
          <a:xfrm>
            <a:off x="6669088" y="3119438"/>
            <a:ext cx="2124075" cy="2393950"/>
          </a:xfrm>
          <a:custGeom>
            <a:avLst/>
            <a:gdLst>
              <a:gd name="T0" fmla="*/ 697 w 1338"/>
              <a:gd name="T1" fmla="*/ 8 h 1508"/>
              <a:gd name="T2" fmla="*/ 608 w 1338"/>
              <a:gd name="T3" fmla="*/ 64 h 1508"/>
              <a:gd name="T4" fmla="*/ 543 w 1338"/>
              <a:gd name="T5" fmla="*/ 129 h 1508"/>
              <a:gd name="T6" fmla="*/ 478 w 1338"/>
              <a:gd name="T7" fmla="*/ 186 h 1508"/>
              <a:gd name="T8" fmla="*/ 414 w 1338"/>
              <a:gd name="T9" fmla="*/ 251 h 1508"/>
              <a:gd name="T10" fmla="*/ 349 w 1338"/>
              <a:gd name="T11" fmla="*/ 316 h 1508"/>
              <a:gd name="T12" fmla="*/ 227 w 1338"/>
              <a:gd name="T13" fmla="*/ 437 h 1508"/>
              <a:gd name="T14" fmla="*/ 154 w 1338"/>
              <a:gd name="T15" fmla="*/ 527 h 1508"/>
              <a:gd name="T16" fmla="*/ 105 w 1338"/>
              <a:gd name="T17" fmla="*/ 591 h 1508"/>
              <a:gd name="T18" fmla="*/ 57 w 1338"/>
              <a:gd name="T19" fmla="*/ 689 h 1508"/>
              <a:gd name="T20" fmla="*/ 24 w 1338"/>
              <a:gd name="T21" fmla="*/ 762 h 1508"/>
              <a:gd name="T22" fmla="*/ 0 w 1338"/>
              <a:gd name="T23" fmla="*/ 908 h 1508"/>
              <a:gd name="T24" fmla="*/ 49 w 1338"/>
              <a:gd name="T25" fmla="*/ 1135 h 1508"/>
              <a:gd name="T26" fmla="*/ 357 w 1338"/>
              <a:gd name="T27" fmla="*/ 1378 h 1508"/>
              <a:gd name="T28" fmla="*/ 430 w 1338"/>
              <a:gd name="T29" fmla="*/ 1402 h 1508"/>
              <a:gd name="T30" fmla="*/ 778 w 1338"/>
              <a:gd name="T31" fmla="*/ 1508 h 1508"/>
              <a:gd name="T32" fmla="*/ 949 w 1338"/>
              <a:gd name="T33" fmla="*/ 1483 h 1508"/>
              <a:gd name="T34" fmla="*/ 1022 w 1338"/>
              <a:gd name="T35" fmla="*/ 1443 h 1508"/>
              <a:gd name="T36" fmla="*/ 1168 w 1338"/>
              <a:gd name="T37" fmla="*/ 1305 h 1508"/>
              <a:gd name="T38" fmla="*/ 1241 w 1338"/>
              <a:gd name="T39" fmla="*/ 1208 h 1508"/>
              <a:gd name="T40" fmla="*/ 1273 w 1338"/>
              <a:gd name="T41" fmla="*/ 1151 h 1508"/>
              <a:gd name="T42" fmla="*/ 1314 w 1338"/>
              <a:gd name="T43" fmla="*/ 1070 h 1508"/>
              <a:gd name="T44" fmla="*/ 1338 w 1338"/>
              <a:gd name="T45" fmla="*/ 932 h 1508"/>
              <a:gd name="T46" fmla="*/ 1330 w 1338"/>
              <a:gd name="T47" fmla="*/ 729 h 1508"/>
              <a:gd name="T48" fmla="*/ 1297 w 1338"/>
              <a:gd name="T49" fmla="*/ 518 h 1508"/>
              <a:gd name="T50" fmla="*/ 1176 w 1338"/>
              <a:gd name="T51" fmla="*/ 137 h 1508"/>
              <a:gd name="T52" fmla="*/ 1095 w 1338"/>
              <a:gd name="T53" fmla="*/ 56 h 1508"/>
              <a:gd name="T54" fmla="*/ 997 w 1338"/>
              <a:gd name="T55" fmla="*/ 32 h 1508"/>
              <a:gd name="T56" fmla="*/ 860 w 1338"/>
              <a:gd name="T57" fmla="*/ 0 h 1508"/>
              <a:gd name="T58" fmla="*/ 697 w 1338"/>
              <a:gd name="T59" fmla="*/ 8 h 150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338"/>
              <a:gd name="T91" fmla="*/ 0 h 1508"/>
              <a:gd name="T92" fmla="*/ 1338 w 1338"/>
              <a:gd name="T93" fmla="*/ 1508 h 150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338" h="1508">
                <a:moveTo>
                  <a:pt x="697" y="8"/>
                </a:moveTo>
                <a:cubicBezTo>
                  <a:pt x="661" y="20"/>
                  <a:pt x="639" y="43"/>
                  <a:pt x="608" y="64"/>
                </a:cubicBezTo>
                <a:cubicBezTo>
                  <a:pt x="589" y="94"/>
                  <a:pt x="569" y="106"/>
                  <a:pt x="543" y="129"/>
                </a:cubicBezTo>
                <a:cubicBezTo>
                  <a:pt x="467" y="196"/>
                  <a:pt x="534" y="150"/>
                  <a:pt x="478" y="186"/>
                </a:cubicBezTo>
                <a:cubicBezTo>
                  <a:pt x="458" y="216"/>
                  <a:pt x="442" y="227"/>
                  <a:pt x="414" y="251"/>
                </a:cubicBezTo>
                <a:cubicBezTo>
                  <a:pt x="388" y="273"/>
                  <a:pt x="377" y="297"/>
                  <a:pt x="349" y="316"/>
                </a:cubicBezTo>
                <a:cubicBezTo>
                  <a:pt x="324" y="352"/>
                  <a:pt x="262" y="411"/>
                  <a:pt x="227" y="437"/>
                </a:cubicBezTo>
                <a:cubicBezTo>
                  <a:pt x="206" y="470"/>
                  <a:pt x="177" y="496"/>
                  <a:pt x="154" y="527"/>
                </a:cubicBezTo>
                <a:cubicBezTo>
                  <a:pt x="105" y="594"/>
                  <a:pt x="141" y="557"/>
                  <a:pt x="105" y="591"/>
                </a:cubicBezTo>
                <a:cubicBezTo>
                  <a:pt x="94" y="625"/>
                  <a:pt x="76" y="659"/>
                  <a:pt x="57" y="689"/>
                </a:cubicBezTo>
                <a:cubicBezTo>
                  <a:pt x="49" y="720"/>
                  <a:pt x="47" y="739"/>
                  <a:pt x="24" y="762"/>
                </a:cubicBezTo>
                <a:cubicBezTo>
                  <a:pt x="12" y="811"/>
                  <a:pt x="6" y="857"/>
                  <a:pt x="0" y="908"/>
                </a:cubicBezTo>
                <a:cubicBezTo>
                  <a:pt x="6" y="988"/>
                  <a:pt x="10" y="1064"/>
                  <a:pt x="49" y="1135"/>
                </a:cubicBezTo>
                <a:cubicBezTo>
                  <a:pt x="109" y="1244"/>
                  <a:pt x="244" y="1332"/>
                  <a:pt x="357" y="1378"/>
                </a:cubicBezTo>
                <a:cubicBezTo>
                  <a:pt x="381" y="1388"/>
                  <a:pt x="407" y="1391"/>
                  <a:pt x="430" y="1402"/>
                </a:cubicBezTo>
                <a:cubicBezTo>
                  <a:pt x="538" y="1456"/>
                  <a:pt x="659" y="1488"/>
                  <a:pt x="778" y="1508"/>
                </a:cubicBezTo>
                <a:cubicBezTo>
                  <a:pt x="871" y="1502"/>
                  <a:pt x="882" y="1504"/>
                  <a:pt x="949" y="1483"/>
                </a:cubicBezTo>
                <a:cubicBezTo>
                  <a:pt x="1004" y="1446"/>
                  <a:pt x="979" y="1457"/>
                  <a:pt x="1022" y="1443"/>
                </a:cubicBezTo>
                <a:cubicBezTo>
                  <a:pt x="1080" y="1404"/>
                  <a:pt x="1119" y="1353"/>
                  <a:pt x="1168" y="1305"/>
                </a:cubicBezTo>
                <a:cubicBezTo>
                  <a:pt x="1197" y="1277"/>
                  <a:pt x="1211" y="1237"/>
                  <a:pt x="1241" y="1208"/>
                </a:cubicBezTo>
                <a:cubicBezTo>
                  <a:pt x="1258" y="1139"/>
                  <a:pt x="1235" y="1208"/>
                  <a:pt x="1273" y="1151"/>
                </a:cubicBezTo>
                <a:cubicBezTo>
                  <a:pt x="1288" y="1128"/>
                  <a:pt x="1301" y="1095"/>
                  <a:pt x="1314" y="1070"/>
                </a:cubicBezTo>
                <a:cubicBezTo>
                  <a:pt x="1323" y="1023"/>
                  <a:pt x="1332" y="980"/>
                  <a:pt x="1338" y="932"/>
                </a:cubicBezTo>
                <a:cubicBezTo>
                  <a:pt x="1335" y="864"/>
                  <a:pt x="1335" y="797"/>
                  <a:pt x="1330" y="729"/>
                </a:cubicBezTo>
                <a:cubicBezTo>
                  <a:pt x="1325" y="662"/>
                  <a:pt x="1314" y="584"/>
                  <a:pt x="1297" y="518"/>
                </a:cubicBezTo>
                <a:cubicBezTo>
                  <a:pt x="1262" y="383"/>
                  <a:pt x="1267" y="249"/>
                  <a:pt x="1176" y="137"/>
                </a:cubicBezTo>
                <a:cubicBezTo>
                  <a:pt x="1152" y="108"/>
                  <a:pt x="1130" y="74"/>
                  <a:pt x="1095" y="56"/>
                </a:cubicBezTo>
                <a:cubicBezTo>
                  <a:pt x="1066" y="41"/>
                  <a:pt x="1028" y="39"/>
                  <a:pt x="997" y="32"/>
                </a:cubicBezTo>
                <a:cubicBezTo>
                  <a:pt x="951" y="22"/>
                  <a:pt x="906" y="9"/>
                  <a:pt x="860" y="0"/>
                </a:cubicBezTo>
                <a:cubicBezTo>
                  <a:pt x="665" y="8"/>
                  <a:pt x="611" y="8"/>
                  <a:pt x="697" y="8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8" name="Freeform 8"/>
          <p:cNvSpPr>
            <a:spLocks/>
          </p:cNvSpPr>
          <p:nvPr/>
        </p:nvSpPr>
        <p:spPr bwMode="auto">
          <a:xfrm>
            <a:off x="4929188" y="2908300"/>
            <a:ext cx="579437" cy="771525"/>
          </a:xfrm>
          <a:custGeom>
            <a:avLst/>
            <a:gdLst>
              <a:gd name="T0" fmla="*/ 365 w 365"/>
              <a:gd name="T1" fmla="*/ 0 h 486"/>
              <a:gd name="T2" fmla="*/ 292 w 365"/>
              <a:gd name="T3" fmla="*/ 48 h 486"/>
              <a:gd name="T4" fmla="*/ 203 w 365"/>
              <a:gd name="T5" fmla="*/ 121 h 486"/>
              <a:gd name="T6" fmla="*/ 187 w 365"/>
              <a:gd name="T7" fmla="*/ 146 h 486"/>
              <a:gd name="T8" fmla="*/ 162 w 365"/>
              <a:gd name="T9" fmla="*/ 162 h 486"/>
              <a:gd name="T10" fmla="*/ 154 w 365"/>
              <a:gd name="T11" fmla="*/ 186 h 486"/>
              <a:gd name="T12" fmla="*/ 65 w 365"/>
              <a:gd name="T13" fmla="*/ 348 h 486"/>
              <a:gd name="T14" fmla="*/ 33 w 365"/>
              <a:gd name="T15" fmla="*/ 437 h 486"/>
              <a:gd name="T16" fmla="*/ 0 w 365"/>
              <a:gd name="T17" fmla="*/ 486 h 486"/>
              <a:gd name="T18" fmla="*/ 8 w 365"/>
              <a:gd name="T19" fmla="*/ 446 h 486"/>
              <a:gd name="T20" fmla="*/ 24 w 365"/>
              <a:gd name="T21" fmla="*/ 397 h 4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65"/>
              <a:gd name="T34" fmla="*/ 0 h 486"/>
              <a:gd name="T35" fmla="*/ 365 w 365"/>
              <a:gd name="T36" fmla="*/ 486 h 48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65" h="486">
                <a:moveTo>
                  <a:pt x="365" y="0"/>
                </a:moveTo>
                <a:cubicBezTo>
                  <a:pt x="341" y="24"/>
                  <a:pt x="324" y="37"/>
                  <a:pt x="292" y="48"/>
                </a:cubicBezTo>
                <a:cubicBezTo>
                  <a:pt x="266" y="75"/>
                  <a:pt x="233" y="98"/>
                  <a:pt x="203" y="121"/>
                </a:cubicBezTo>
                <a:cubicBezTo>
                  <a:pt x="198" y="129"/>
                  <a:pt x="194" y="139"/>
                  <a:pt x="187" y="146"/>
                </a:cubicBezTo>
                <a:cubicBezTo>
                  <a:pt x="180" y="153"/>
                  <a:pt x="168" y="154"/>
                  <a:pt x="162" y="162"/>
                </a:cubicBezTo>
                <a:cubicBezTo>
                  <a:pt x="157" y="169"/>
                  <a:pt x="158" y="179"/>
                  <a:pt x="154" y="186"/>
                </a:cubicBezTo>
                <a:cubicBezTo>
                  <a:pt x="125" y="238"/>
                  <a:pt x="84" y="290"/>
                  <a:pt x="65" y="348"/>
                </a:cubicBezTo>
                <a:cubicBezTo>
                  <a:pt x="56" y="376"/>
                  <a:pt x="46" y="411"/>
                  <a:pt x="33" y="437"/>
                </a:cubicBezTo>
                <a:cubicBezTo>
                  <a:pt x="24" y="455"/>
                  <a:pt x="0" y="486"/>
                  <a:pt x="0" y="486"/>
                </a:cubicBezTo>
                <a:cubicBezTo>
                  <a:pt x="3" y="473"/>
                  <a:pt x="4" y="459"/>
                  <a:pt x="8" y="446"/>
                </a:cubicBezTo>
                <a:cubicBezTo>
                  <a:pt x="12" y="429"/>
                  <a:pt x="24" y="397"/>
                  <a:pt x="24" y="397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9" name="Freeform 9"/>
          <p:cNvSpPr>
            <a:spLocks/>
          </p:cNvSpPr>
          <p:nvPr/>
        </p:nvSpPr>
        <p:spPr bwMode="auto">
          <a:xfrm>
            <a:off x="4621213" y="2674938"/>
            <a:ext cx="2128837" cy="2486025"/>
          </a:xfrm>
          <a:custGeom>
            <a:avLst/>
            <a:gdLst>
              <a:gd name="T0" fmla="*/ 632 w 1341"/>
              <a:gd name="T1" fmla="*/ 82 h 1566"/>
              <a:gd name="T2" fmla="*/ 502 w 1341"/>
              <a:gd name="T3" fmla="*/ 98 h 1566"/>
              <a:gd name="T4" fmla="*/ 316 w 1341"/>
              <a:gd name="T5" fmla="*/ 244 h 1566"/>
              <a:gd name="T6" fmla="*/ 291 w 1341"/>
              <a:gd name="T7" fmla="*/ 260 h 1566"/>
              <a:gd name="T8" fmla="*/ 178 w 1341"/>
              <a:gd name="T9" fmla="*/ 382 h 1566"/>
              <a:gd name="T10" fmla="*/ 81 w 1341"/>
              <a:gd name="T11" fmla="*/ 520 h 1566"/>
              <a:gd name="T12" fmla="*/ 48 w 1341"/>
              <a:gd name="T13" fmla="*/ 584 h 1566"/>
              <a:gd name="T14" fmla="*/ 16 w 1341"/>
              <a:gd name="T15" fmla="*/ 698 h 1566"/>
              <a:gd name="T16" fmla="*/ 16 w 1341"/>
              <a:gd name="T17" fmla="*/ 966 h 1566"/>
              <a:gd name="T18" fmla="*/ 32 w 1341"/>
              <a:gd name="T19" fmla="*/ 1014 h 1566"/>
              <a:gd name="T20" fmla="*/ 89 w 1341"/>
              <a:gd name="T21" fmla="*/ 1152 h 1566"/>
              <a:gd name="T22" fmla="*/ 413 w 1341"/>
              <a:gd name="T23" fmla="*/ 1484 h 1566"/>
              <a:gd name="T24" fmla="*/ 583 w 1341"/>
              <a:gd name="T25" fmla="*/ 1549 h 1566"/>
              <a:gd name="T26" fmla="*/ 673 w 1341"/>
              <a:gd name="T27" fmla="*/ 1566 h 1566"/>
              <a:gd name="T28" fmla="*/ 851 w 1341"/>
              <a:gd name="T29" fmla="*/ 1557 h 1566"/>
              <a:gd name="T30" fmla="*/ 916 w 1341"/>
              <a:gd name="T31" fmla="*/ 1541 h 1566"/>
              <a:gd name="T32" fmla="*/ 1029 w 1341"/>
              <a:gd name="T33" fmla="*/ 1493 h 1566"/>
              <a:gd name="T34" fmla="*/ 1200 w 1341"/>
              <a:gd name="T35" fmla="*/ 1330 h 1566"/>
              <a:gd name="T36" fmla="*/ 1305 w 1341"/>
              <a:gd name="T37" fmla="*/ 1079 h 1566"/>
              <a:gd name="T38" fmla="*/ 1329 w 1341"/>
              <a:gd name="T39" fmla="*/ 909 h 1566"/>
              <a:gd name="T40" fmla="*/ 1248 w 1341"/>
              <a:gd name="T41" fmla="*/ 414 h 1566"/>
              <a:gd name="T42" fmla="*/ 1200 w 1341"/>
              <a:gd name="T43" fmla="*/ 301 h 1566"/>
              <a:gd name="T44" fmla="*/ 1167 w 1341"/>
              <a:gd name="T45" fmla="*/ 252 h 1566"/>
              <a:gd name="T46" fmla="*/ 1151 w 1341"/>
              <a:gd name="T47" fmla="*/ 228 h 1566"/>
              <a:gd name="T48" fmla="*/ 1054 w 1341"/>
              <a:gd name="T49" fmla="*/ 82 h 1566"/>
              <a:gd name="T50" fmla="*/ 932 w 1341"/>
              <a:gd name="T51" fmla="*/ 9 h 1566"/>
              <a:gd name="T52" fmla="*/ 567 w 1341"/>
              <a:gd name="T53" fmla="*/ 57 h 1566"/>
              <a:gd name="T54" fmla="*/ 535 w 1341"/>
              <a:gd name="T55" fmla="*/ 90 h 1566"/>
              <a:gd name="T56" fmla="*/ 545 w 1341"/>
              <a:gd name="T57" fmla="*/ 43 h 1566"/>
              <a:gd name="T58" fmla="*/ 497 w 1341"/>
              <a:gd name="T59" fmla="*/ 43 h 1566"/>
              <a:gd name="T60" fmla="*/ 545 w 1341"/>
              <a:gd name="T61" fmla="*/ 43 h 1566"/>
              <a:gd name="T62" fmla="*/ 545 w 1341"/>
              <a:gd name="T63" fmla="*/ 91 h 156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41"/>
              <a:gd name="T97" fmla="*/ 0 h 1566"/>
              <a:gd name="T98" fmla="*/ 1341 w 1341"/>
              <a:gd name="T99" fmla="*/ 1566 h 156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41" h="1566">
                <a:moveTo>
                  <a:pt x="632" y="82"/>
                </a:moveTo>
                <a:cubicBezTo>
                  <a:pt x="587" y="85"/>
                  <a:pt x="543" y="81"/>
                  <a:pt x="502" y="98"/>
                </a:cubicBezTo>
                <a:cubicBezTo>
                  <a:pt x="432" y="128"/>
                  <a:pt x="369" y="190"/>
                  <a:pt x="316" y="244"/>
                </a:cubicBezTo>
                <a:cubicBezTo>
                  <a:pt x="309" y="251"/>
                  <a:pt x="298" y="253"/>
                  <a:pt x="291" y="260"/>
                </a:cubicBezTo>
                <a:cubicBezTo>
                  <a:pt x="249" y="297"/>
                  <a:pt x="213" y="339"/>
                  <a:pt x="178" y="382"/>
                </a:cubicBezTo>
                <a:cubicBezTo>
                  <a:pt x="143" y="425"/>
                  <a:pt x="118" y="480"/>
                  <a:pt x="81" y="520"/>
                </a:cubicBezTo>
                <a:cubicBezTo>
                  <a:pt x="61" y="600"/>
                  <a:pt x="91" y="500"/>
                  <a:pt x="48" y="584"/>
                </a:cubicBezTo>
                <a:cubicBezTo>
                  <a:pt x="31" y="617"/>
                  <a:pt x="28" y="663"/>
                  <a:pt x="16" y="698"/>
                </a:cubicBezTo>
                <a:cubicBezTo>
                  <a:pt x="0" y="810"/>
                  <a:pt x="0" y="790"/>
                  <a:pt x="16" y="966"/>
                </a:cubicBezTo>
                <a:cubicBezTo>
                  <a:pt x="18" y="983"/>
                  <a:pt x="32" y="1014"/>
                  <a:pt x="32" y="1014"/>
                </a:cubicBezTo>
                <a:cubicBezTo>
                  <a:pt x="41" y="1068"/>
                  <a:pt x="65" y="1103"/>
                  <a:pt x="89" y="1152"/>
                </a:cubicBezTo>
                <a:cubicBezTo>
                  <a:pt x="166" y="1309"/>
                  <a:pt x="253" y="1402"/>
                  <a:pt x="413" y="1484"/>
                </a:cubicBezTo>
                <a:cubicBezTo>
                  <a:pt x="462" y="1509"/>
                  <a:pt x="528" y="1538"/>
                  <a:pt x="583" y="1549"/>
                </a:cubicBezTo>
                <a:cubicBezTo>
                  <a:pt x="613" y="1555"/>
                  <a:pt x="673" y="1566"/>
                  <a:pt x="673" y="1566"/>
                </a:cubicBezTo>
                <a:cubicBezTo>
                  <a:pt x="732" y="1563"/>
                  <a:pt x="792" y="1563"/>
                  <a:pt x="851" y="1557"/>
                </a:cubicBezTo>
                <a:cubicBezTo>
                  <a:pt x="873" y="1555"/>
                  <a:pt x="916" y="1541"/>
                  <a:pt x="916" y="1541"/>
                </a:cubicBezTo>
                <a:cubicBezTo>
                  <a:pt x="952" y="1523"/>
                  <a:pt x="991" y="1506"/>
                  <a:pt x="1029" y="1493"/>
                </a:cubicBezTo>
                <a:cubicBezTo>
                  <a:pt x="1085" y="1437"/>
                  <a:pt x="1152" y="1397"/>
                  <a:pt x="1200" y="1330"/>
                </a:cubicBezTo>
                <a:cubicBezTo>
                  <a:pt x="1254" y="1255"/>
                  <a:pt x="1276" y="1165"/>
                  <a:pt x="1305" y="1079"/>
                </a:cubicBezTo>
                <a:cubicBezTo>
                  <a:pt x="1325" y="958"/>
                  <a:pt x="1317" y="1015"/>
                  <a:pt x="1329" y="909"/>
                </a:cubicBezTo>
                <a:cubicBezTo>
                  <a:pt x="1325" y="763"/>
                  <a:pt x="1341" y="550"/>
                  <a:pt x="1248" y="414"/>
                </a:cubicBezTo>
                <a:cubicBezTo>
                  <a:pt x="1224" y="343"/>
                  <a:pt x="1239" y="381"/>
                  <a:pt x="1200" y="301"/>
                </a:cubicBezTo>
                <a:cubicBezTo>
                  <a:pt x="1191" y="283"/>
                  <a:pt x="1178" y="268"/>
                  <a:pt x="1167" y="252"/>
                </a:cubicBezTo>
                <a:cubicBezTo>
                  <a:pt x="1162" y="244"/>
                  <a:pt x="1151" y="228"/>
                  <a:pt x="1151" y="228"/>
                </a:cubicBezTo>
                <a:cubicBezTo>
                  <a:pt x="1133" y="173"/>
                  <a:pt x="1095" y="123"/>
                  <a:pt x="1054" y="82"/>
                </a:cubicBezTo>
                <a:cubicBezTo>
                  <a:pt x="1032" y="15"/>
                  <a:pt x="993" y="19"/>
                  <a:pt x="932" y="9"/>
                </a:cubicBezTo>
                <a:cubicBezTo>
                  <a:pt x="794" y="13"/>
                  <a:pt x="685" y="0"/>
                  <a:pt x="567" y="57"/>
                </a:cubicBezTo>
                <a:cubicBezTo>
                  <a:pt x="546" y="79"/>
                  <a:pt x="557" y="68"/>
                  <a:pt x="535" y="90"/>
                </a:cubicBezTo>
                <a:lnTo>
                  <a:pt x="545" y="43"/>
                </a:lnTo>
                <a:lnTo>
                  <a:pt x="497" y="43"/>
                </a:lnTo>
                <a:lnTo>
                  <a:pt x="545" y="43"/>
                </a:lnTo>
                <a:lnTo>
                  <a:pt x="545" y="91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4343400" y="2819400"/>
            <a:ext cx="24384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2133600" y="2209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1447800" y="3048000"/>
            <a:ext cx="381000" cy="457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895600" y="30480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C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4572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D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1447800" y="53340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G</a:t>
            </a:r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14478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E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25146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F</a:t>
            </a: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2514600" y="25923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H="1">
            <a:off x="1676400" y="25908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1600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 flipH="1">
            <a:off x="838200" y="3505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1828800" y="3505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1676400" y="4495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2133600" y="6172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I</a:t>
            </a:r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1828800" y="57150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533400" y="6172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H</a:t>
            </a:r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 flipH="1">
            <a:off x="914400" y="57150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8" name="Text Box 28"/>
          <p:cNvSpPr txBox="1">
            <a:spLocks noChangeArrowheads="1"/>
          </p:cNvSpPr>
          <p:nvPr/>
        </p:nvSpPr>
        <p:spPr bwMode="auto">
          <a:xfrm>
            <a:off x="4419600" y="1828800"/>
            <a:ext cx="4114800" cy="3236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/>
              <a:t>Property</a:t>
            </a:r>
            <a:r>
              <a:rPr lang="en-US" dirty="0"/>
              <a:t>		</a:t>
            </a:r>
            <a:r>
              <a:rPr lang="en-US" b="1" dirty="0"/>
              <a:t>Value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Number of nodes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Height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Root Node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Leaves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Interior nodes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Number of levels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Ancestors of  H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Descendants of  B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Siblings of  </a:t>
            </a:r>
            <a:r>
              <a:rPr lang="en-US" dirty="0" smtClean="0"/>
              <a:t>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1799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3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5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356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356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357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358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358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358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358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9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0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1" name="Line 49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2" name="Line 50"/>
          <p:cNvSpPr>
            <a:spLocks noChangeShapeType="1"/>
          </p:cNvSpPr>
          <p:nvPr/>
        </p:nvSpPr>
        <p:spPr bwMode="auto">
          <a:xfrm>
            <a:off x="3527425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4" name="Rectangle 52"/>
          <p:cNvSpPr>
            <a:spLocks noChangeArrowheads="1"/>
          </p:cNvSpPr>
          <p:nvPr/>
        </p:nvSpPr>
        <p:spPr bwMode="auto">
          <a:xfrm>
            <a:off x="303053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</a:t>
            </a:r>
          </a:p>
        </p:txBody>
      </p:sp>
    </p:spTree>
    <p:extLst>
      <p:ext uri="{BB962C8B-B14F-4D97-AF65-F5344CB8AC3E}">
        <p14:creationId xmlns:p14="http://schemas.microsoft.com/office/powerpoint/2010/main" xmlns="" val="269137159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6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460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460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4" name="Line 48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5" name="Line 49"/>
          <p:cNvSpPr>
            <a:spLocks noChangeShapeType="1"/>
          </p:cNvSpPr>
          <p:nvPr/>
        </p:nvSpPr>
        <p:spPr bwMode="auto">
          <a:xfrm>
            <a:off x="4011613" y="4213225"/>
            <a:ext cx="280987" cy="7826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7" name="Rectangle 51"/>
          <p:cNvSpPr>
            <a:spLocks noChangeArrowheads="1"/>
          </p:cNvSpPr>
          <p:nvPr/>
        </p:nvSpPr>
        <p:spPr bwMode="auto">
          <a:xfrm>
            <a:off x="303053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</a:t>
            </a:r>
          </a:p>
        </p:txBody>
      </p:sp>
    </p:spTree>
    <p:extLst>
      <p:ext uri="{BB962C8B-B14F-4D97-AF65-F5344CB8AC3E}">
        <p14:creationId xmlns:p14="http://schemas.microsoft.com/office/powerpoint/2010/main" xmlns="" val="402304953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9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563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8" name="Line 48"/>
          <p:cNvSpPr>
            <a:spLocks noChangeShapeType="1"/>
          </p:cNvSpPr>
          <p:nvPr/>
        </p:nvSpPr>
        <p:spPr bwMode="auto">
          <a:xfrm>
            <a:off x="3186113" y="3006725"/>
            <a:ext cx="573087" cy="7731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303053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</a:t>
            </a:r>
          </a:p>
        </p:txBody>
      </p:sp>
    </p:spTree>
    <p:extLst>
      <p:ext uri="{BB962C8B-B14F-4D97-AF65-F5344CB8AC3E}">
        <p14:creationId xmlns:p14="http://schemas.microsoft.com/office/powerpoint/2010/main" xmlns="" val="202719804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2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1" name="Line 47"/>
          <p:cNvSpPr>
            <a:spLocks noChangeShapeType="1"/>
          </p:cNvSpPr>
          <p:nvPr/>
        </p:nvSpPr>
        <p:spPr bwMode="auto">
          <a:xfrm flipH="1">
            <a:off x="3205163" y="2333625"/>
            <a:ext cx="1370012" cy="5699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3" name="Rectangle 49"/>
          <p:cNvSpPr>
            <a:spLocks noChangeArrowheads="1"/>
          </p:cNvSpPr>
          <p:nvPr/>
        </p:nvSpPr>
        <p:spPr bwMode="auto">
          <a:xfrm>
            <a:off x="3030538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</a:t>
            </a:r>
          </a:p>
        </p:txBody>
      </p:sp>
    </p:spTree>
    <p:extLst>
      <p:ext uri="{BB962C8B-B14F-4D97-AF65-F5344CB8AC3E}">
        <p14:creationId xmlns:p14="http://schemas.microsoft.com/office/powerpoint/2010/main" xmlns="" val="91989122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6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7655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7659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7661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7663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7665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7667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0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7671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7673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7675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7677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7679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7681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2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5" name="Line 47"/>
          <p:cNvSpPr>
            <a:spLocks noChangeShapeType="1"/>
          </p:cNvSpPr>
          <p:nvPr/>
        </p:nvSpPr>
        <p:spPr bwMode="auto">
          <a:xfrm>
            <a:off x="3752850" y="199866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7" name="Rectangle 49"/>
          <p:cNvSpPr>
            <a:spLocks noChangeArrowheads="1"/>
          </p:cNvSpPr>
          <p:nvPr/>
        </p:nvSpPr>
        <p:spPr bwMode="auto">
          <a:xfrm>
            <a:off x="278447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</a:t>
            </a:r>
          </a:p>
        </p:txBody>
      </p:sp>
    </p:spTree>
    <p:extLst>
      <p:ext uri="{BB962C8B-B14F-4D97-AF65-F5344CB8AC3E}">
        <p14:creationId xmlns:p14="http://schemas.microsoft.com/office/powerpoint/2010/main" xmlns="" val="182529934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0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869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869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869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869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869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870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870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870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870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9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1" name="Rectangle 49"/>
          <p:cNvSpPr>
            <a:spLocks noChangeArrowheads="1"/>
          </p:cNvSpPr>
          <p:nvPr/>
        </p:nvSpPr>
        <p:spPr bwMode="auto">
          <a:xfrm>
            <a:off x="278447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</a:t>
            </a:r>
          </a:p>
        </p:txBody>
      </p:sp>
    </p:spTree>
    <p:extLst>
      <p:ext uri="{BB962C8B-B14F-4D97-AF65-F5344CB8AC3E}">
        <p14:creationId xmlns:p14="http://schemas.microsoft.com/office/powerpoint/2010/main" xmlns="" val="172261406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699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5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971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972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972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972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972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973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6" name="Rectangle 50"/>
          <p:cNvSpPr>
            <a:spLocks noChangeArrowheads="1"/>
          </p:cNvSpPr>
          <p:nvPr/>
        </p:nvSpPr>
        <p:spPr bwMode="auto">
          <a:xfrm>
            <a:off x="278447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</a:t>
            </a:r>
          </a:p>
        </p:txBody>
      </p:sp>
    </p:spTree>
    <p:extLst>
      <p:ext uri="{BB962C8B-B14F-4D97-AF65-F5344CB8AC3E}">
        <p14:creationId xmlns:p14="http://schemas.microsoft.com/office/powerpoint/2010/main" xmlns="" val="113854060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0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074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074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075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075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075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8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9" name="Line 49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1" name="Rectangle 51"/>
          <p:cNvSpPr>
            <a:spLocks noChangeArrowheads="1"/>
          </p:cNvSpPr>
          <p:nvPr/>
        </p:nvSpPr>
        <p:spPr bwMode="auto">
          <a:xfrm>
            <a:off x="2784475" y="5568950"/>
            <a:ext cx="37480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</a:t>
            </a:r>
          </a:p>
        </p:txBody>
      </p:sp>
    </p:spTree>
    <p:extLst>
      <p:ext uri="{BB962C8B-B14F-4D97-AF65-F5344CB8AC3E}">
        <p14:creationId xmlns:p14="http://schemas.microsoft.com/office/powerpoint/2010/main" xmlns="" val="198705440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5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17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17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17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17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17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1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2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3" name="Line 49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4" name="Line 50"/>
          <p:cNvSpPr>
            <a:spLocks noChangeShapeType="1"/>
          </p:cNvSpPr>
          <p:nvPr/>
        </p:nvSpPr>
        <p:spPr bwMode="auto">
          <a:xfrm>
            <a:off x="4498975" y="5275263"/>
            <a:ext cx="29527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6" name="Rectangle 52"/>
          <p:cNvSpPr>
            <a:spLocks noChangeArrowheads="1"/>
          </p:cNvSpPr>
          <p:nvPr/>
        </p:nvSpPr>
        <p:spPr bwMode="auto">
          <a:xfrm>
            <a:off x="2559050" y="5568950"/>
            <a:ext cx="41989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</a:t>
            </a:r>
          </a:p>
        </p:txBody>
      </p:sp>
    </p:spTree>
    <p:extLst>
      <p:ext uri="{BB962C8B-B14F-4D97-AF65-F5344CB8AC3E}">
        <p14:creationId xmlns:p14="http://schemas.microsoft.com/office/powerpoint/2010/main" xmlns="" val="230399787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8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278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279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279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279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279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279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280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280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5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6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7" name="Line 49"/>
          <p:cNvSpPr>
            <a:spLocks noChangeShapeType="1"/>
          </p:cNvSpPr>
          <p:nvPr/>
        </p:nvSpPr>
        <p:spPr bwMode="auto">
          <a:xfrm flipH="1">
            <a:off x="5202238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9" name="Rectangle 51"/>
          <p:cNvSpPr>
            <a:spLocks noChangeArrowheads="1"/>
          </p:cNvSpPr>
          <p:nvPr/>
        </p:nvSpPr>
        <p:spPr bwMode="auto">
          <a:xfrm>
            <a:off x="2559050" y="5568950"/>
            <a:ext cx="41989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</a:t>
            </a:r>
          </a:p>
        </p:txBody>
      </p:sp>
    </p:spTree>
    <p:extLst>
      <p:ext uri="{BB962C8B-B14F-4D97-AF65-F5344CB8AC3E}">
        <p14:creationId xmlns:p14="http://schemas.microsoft.com/office/powerpoint/2010/main" xmlns="" val="37941655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772400" cy="838200"/>
          </a:xfrm>
        </p:spPr>
        <p:txBody>
          <a:bodyPr/>
          <a:lstStyle/>
          <a:p>
            <a:pPr eaLnBrk="1" hangingPunct="1"/>
            <a:r>
              <a:rPr lang="en-US" smtClean="0"/>
              <a:t>Tree Properties</a:t>
            </a:r>
          </a:p>
        </p:txBody>
      </p:sp>
      <p:sp>
        <p:nvSpPr>
          <p:cNvPr id="10243" name="Freeform 3"/>
          <p:cNvSpPr>
            <a:spLocks/>
          </p:cNvSpPr>
          <p:nvPr/>
        </p:nvSpPr>
        <p:spPr bwMode="auto">
          <a:xfrm>
            <a:off x="6473825" y="2689225"/>
            <a:ext cx="2335213" cy="2574925"/>
          </a:xfrm>
          <a:custGeom>
            <a:avLst/>
            <a:gdLst>
              <a:gd name="T0" fmla="*/ 666 w 1471"/>
              <a:gd name="T1" fmla="*/ 33 h 1622"/>
              <a:gd name="T2" fmla="*/ 576 w 1471"/>
              <a:gd name="T3" fmla="*/ 41 h 1622"/>
              <a:gd name="T4" fmla="*/ 487 w 1471"/>
              <a:gd name="T5" fmla="*/ 130 h 1622"/>
              <a:gd name="T6" fmla="*/ 317 w 1471"/>
              <a:gd name="T7" fmla="*/ 300 h 1622"/>
              <a:gd name="T8" fmla="*/ 131 w 1471"/>
              <a:gd name="T9" fmla="*/ 527 h 1622"/>
              <a:gd name="T10" fmla="*/ 74 w 1471"/>
              <a:gd name="T11" fmla="*/ 657 h 1622"/>
              <a:gd name="T12" fmla="*/ 41 w 1471"/>
              <a:gd name="T13" fmla="*/ 730 h 1622"/>
              <a:gd name="T14" fmla="*/ 1 w 1471"/>
              <a:gd name="T15" fmla="*/ 892 h 1622"/>
              <a:gd name="T16" fmla="*/ 41 w 1471"/>
              <a:gd name="T17" fmla="*/ 1200 h 1622"/>
              <a:gd name="T18" fmla="*/ 122 w 1471"/>
              <a:gd name="T19" fmla="*/ 1314 h 1622"/>
              <a:gd name="T20" fmla="*/ 236 w 1471"/>
              <a:gd name="T21" fmla="*/ 1436 h 1622"/>
              <a:gd name="T22" fmla="*/ 390 w 1471"/>
              <a:gd name="T23" fmla="*/ 1517 h 1622"/>
              <a:gd name="T24" fmla="*/ 447 w 1471"/>
              <a:gd name="T25" fmla="*/ 1533 h 1622"/>
              <a:gd name="T26" fmla="*/ 747 w 1471"/>
              <a:gd name="T27" fmla="*/ 1622 h 1622"/>
              <a:gd name="T28" fmla="*/ 941 w 1471"/>
              <a:gd name="T29" fmla="*/ 1614 h 1622"/>
              <a:gd name="T30" fmla="*/ 1104 w 1471"/>
              <a:gd name="T31" fmla="*/ 1533 h 1622"/>
              <a:gd name="T32" fmla="*/ 1168 w 1471"/>
              <a:gd name="T33" fmla="*/ 1476 h 1622"/>
              <a:gd name="T34" fmla="*/ 1225 w 1471"/>
              <a:gd name="T35" fmla="*/ 1419 h 1622"/>
              <a:gd name="T36" fmla="*/ 1258 w 1471"/>
              <a:gd name="T37" fmla="*/ 1371 h 1622"/>
              <a:gd name="T38" fmla="*/ 1323 w 1471"/>
              <a:gd name="T39" fmla="*/ 1257 h 1622"/>
              <a:gd name="T40" fmla="*/ 1412 w 1471"/>
              <a:gd name="T41" fmla="*/ 1006 h 1622"/>
              <a:gd name="T42" fmla="*/ 1444 w 1471"/>
              <a:gd name="T43" fmla="*/ 836 h 1622"/>
              <a:gd name="T44" fmla="*/ 1436 w 1471"/>
              <a:gd name="T45" fmla="*/ 406 h 1622"/>
              <a:gd name="T46" fmla="*/ 1274 w 1471"/>
              <a:gd name="T47" fmla="*/ 98 h 1622"/>
              <a:gd name="T48" fmla="*/ 1241 w 1471"/>
              <a:gd name="T49" fmla="*/ 73 h 1622"/>
              <a:gd name="T50" fmla="*/ 1225 w 1471"/>
              <a:gd name="T51" fmla="*/ 49 h 1622"/>
              <a:gd name="T52" fmla="*/ 1120 w 1471"/>
              <a:gd name="T53" fmla="*/ 25 h 1622"/>
              <a:gd name="T54" fmla="*/ 925 w 1471"/>
              <a:gd name="T55" fmla="*/ 0 h 1622"/>
              <a:gd name="T56" fmla="*/ 714 w 1471"/>
              <a:gd name="T57" fmla="*/ 9 h 1622"/>
              <a:gd name="T58" fmla="*/ 666 w 1471"/>
              <a:gd name="T59" fmla="*/ 33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6400800" y="2743200"/>
            <a:ext cx="24384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45" name="Freeform 5"/>
          <p:cNvSpPr>
            <a:spLocks/>
          </p:cNvSpPr>
          <p:nvPr/>
        </p:nvSpPr>
        <p:spPr bwMode="auto">
          <a:xfrm>
            <a:off x="4416425" y="2765425"/>
            <a:ext cx="2335213" cy="2574925"/>
          </a:xfrm>
          <a:custGeom>
            <a:avLst/>
            <a:gdLst>
              <a:gd name="T0" fmla="*/ 666 w 1471"/>
              <a:gd name="T1" fmla="*/ 33 h 1622"/>
              <a:gd name="T2" fmla="*/ 576 w 1471"/>
              <a:gd name="T3" fmla="*/ 41 h 1622"/>
              <a:gd name="T4" fmla="*/ 487 w 1471"/>
              <a:gd name="T5" fmla="*/ 130 h 1622"/>
              <a:gd name="T6" fmla="*/ 317 w 1471"/>
              <a:gd name="T7" fmla="*/ 300 h 1622"/>
              <a:gd name="T8" fmla="*/ 131 w 1471"/>
              <a:gd name="T9" fmla="*/ 527 h 1622"/>
              <a:gd name="T10" fmla="*/ 74 w 1471"/>
              <a:gd name="T11" fmla="*/ 657 h 1622"/>
              <a:gd name="T12" fmla="*/ 41 w 1471"/>
              <a:gd name="T13" fmla="*/ 730 h 1622"/>
              <a:gd name="T14" fmla="*/ 1 w 1471"/>
              <a:gd name="T15" fmla="*/ 892 h 1622"/>
              <a:gd name="T16" fmla="*/ 41 w 1471"/>
              <a:gd name="T17" fmla="*/ 1200 h 1622"/>
              <a:gd name="T18" fmla="*/ 122 w 1471"/>
              <a:gd name="T19" fmla="*/ 1314 h 1622"/>
              <a:gd name="T20" fmla="*/ 236 w 1471"/>
              <a:gd name="T21" fmla="*/ 1436 h 1622"/>
              <a:gd name="T22" fmla="*/ 390 w 1471"/>
              <a:gd name="T23" fmla="*/ 1517 h 1622"/>
              <a:gd name="T24" fmla="*/ 447 w 1471"/>
              <a:gd name="T25" fmla="*/ 1533 h 1622"/>
              <a:gd name="T26" fmla="*/ 747 w 1471"/>
              <a:gd name="T27" fmla="*/ 1622 h 1622"/>
              <a:gd name="T28" fmla="*/ 941 w 1471"/>
              <a:gd name="T29" fmla="*/ 1614 h 1622"/>
              <a:gd name="T30" fmla="*/ 1104 w 1471"/>
              <a:gd name="T31" fmla="*/ 1533 h 1622"/>
              <a:gd name="T32" fmla="*/ 1168 w 1471"/>
              <a:gd name="T33" fmla="*/ 1476 h 1622"/>
              <a:gd name="T34" fmla="*/ 1225 w 1471"/>
              <a:gd name="T35" fmla="*/ 1419 h 1622"/>
              <a:gd name="T36" fmla="*/ 1258 w 1471"/>
              <a:gd name="T37" fmla="*/ 1371 h 1622"/>
              <a:gd name="T38" fmla="*/ 1323 w 1471"/>
              <a:gd name="T39" fmla="*/ 1257 h 1622"/>
              <a:gd name="T40" fmla="*/ 1412 w 1471"/>
              <a:gd name="T41" fmla="*/ 1006 h 1622"/>
              <a:gd name="T42" fmla="*/ 1444 w 1471"/>
              <a:gd name="T43" fmla="*/ 836 h 1622"/>
              <a:gd name="T44" fmla="*/ 1436 w 1471"/>
              <a:gd name="T45" fmla="*/ 406 h 1622"/>
              <a:gd name="T46" fmla="*/ 1274 w 1471"/>
              <a:gd name="T47" fmla="*/ 98 h 1622"/>
              <a:gd name="T48" fmla="*/ 1241 w 1471"/>
              <a:gd name="T49" fmla="*/ 73 h 1622"/>
              <a:gd name="T50" fmla="*/ 1225 w 1471"/>
              <a:gd name="T51" fmla="*/ 49 h 1622"/>
              <a:gd name="T52" fmla="*/ 1120 w 1471"/>
              <a:gd name="T53" fmla="*/ 25 h 1622"/>
              <a:gd name="T54" fmla="*/ 925 w 1471"/>
              <a:gd name="T55" fmla="*/ 0 h 1622"/>
              <a:gd name="T56" fmla="*/ 714 w 1471"/>
              <a:gd name="T57" fmla="*/ 9 h 1622"/>
              <a:gd name="T58" fmla="*/ 666 w 1471"/>
              <a:gd name="T59" fmla="*/ 33 h 162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471"/>
              <a:gd name="T91" fmla="*/ 0 h 1622"/>
              <a:gd name="T92" fmla="*/ 1471 w 1471"/>
              <a:gd name="T93" fmla="*/ 1622 h 162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471" h="1622">
                <a:moveTo>
                  <a:pt x="666" y="33"/>
                </a:moveTo>
                <a:cubicBezTo>
                  <a:pt x="636" y="36"/>
                  <a:pt x="605" y="35"/>
                  <a:pt x="576" y="41"/>
                </a:cubicBezTo>
                <a:cubicBezTo>
                  <a:pt x="547" y="47"/>
                  <a:pt x="518" y="110"/>
                  <a:pt x="487" y="130"/>
                </a:cubicBezTo>
                <a:cubicBezTo>
                  <a:pt x="444" y="198"/>
                  <a:pt x="372" y="244"/>
                  <a:pt x="317" y="300"/>
                </a:cubicBezTo>
                <a:cubicBezTo>
                  <a:pt x="248" y="370"/>
                  <a:pt x="190" y="449"/>
                  <a:pt x="131" y="527"/>
                </a:cubicBezTo>
                <a:cubicBezTo>
                  <a:pt x="115" y="571"/>
                  <a:pt x="100" y="618"/>
                  <a:pt x="74" y="657"/>
                </a:cubicBezTo>
                <a:cubicBezTo>
                  <a:pt x="65" y="686"/>
                  <a:pt x="64" y="709"/>
                  <a:pt x="41" y="730"/>
                </a:cubicBezTo>
                <a:cubicBezTo>
                  <a:pt x="28" y="784"/>
                  <a:pt x="12" y="837"/>
                  <a:pt x="1" y="892"/>
                </a:cubicBezTo>
                <a:cubicBezTo>
                  <a:pt x="7" y="1062"/>
                  <a:pt x="0" y="1077"/>
                  <a:pt x="41" y="1200"/>
                </a:cubicBezTo>
                <a:cubicBezTo>
                  <a:pt x="56" y="1246"/>
                  <a:pt x="91" y="1279"/>
                  <a:pt x="122" y="1314"/>
                </a:cubicBezTo>
                <a:cubicBezTo>
                  <a:pt x="139" y="1333"/>
                  <a:pt x="218" y="1430"/>
                  <a:pt x="236" y="1436"/>
                </a:cubicBezTo>
                <a:cubicBezTo>
                  <a:pt x="291" y="1454"/>
                  <a:pt x="338" y="1493"/>
                  <a:pt x="390" y="1517"/>
                </a:cubicBezTo>
                <a:cubicBezTo>
                  <a:pt x="408" y="1525"/>
                  <a:pt x="429" y="1525"/>
                  <a:pt x="447" y="1533"/>
                </a:cubicBezTo>
                <a:cubicBezTo>
                  <a:pt x="544" y="1576"/>
                  <a:pt x="643" y="1602"/>
                  <a:pt x="747" y="1622"/>
                </a:cubicBezTo>
                <a:cubicBezTo>
                  <a:pt x="812" y="1619"/>
                  <a:pt x="877" y="1621"/>
                  <a:pt x="941" y="1614"/>
                </a:cubicBezTo>
                <a:cubicBezTo>
                  <a:pt x="1004" y="1608"/>
                  <a:pt x="1048" y="1551"/>
                  <a:pt x="1104" y="1533"/>
                </a:cubicBezTo>
                <a:cubicBezTo>
                  <a:pt x="1131" y="1493"/>
                  <a:pt x="1112" y="1514"/>
                  <a:pt x="1168" y="1476"/>
                </a:cubicBezTo>
                <a:cubicBezTo>
                  <a:pt x="1190" y="1461"/>
                  <a:pt x="1225" y="1419"/>
                  <a:pt x="1225" y="1419"/>
                </a:cubicBezTo>
                <a:cubicBezTo>
                  <a:pt x="1243" y="1366"/>
                  <a:pt x="1219" y="1426"/>
                  <a:pt x="1258" y="1371"/>
                </a:cubicBezTo>
                <a:cubicBezTo>
                  <a:pt x="1283" y="1336"/>
                  <a:pt x="1298" y="1293"/>
                  <a:pt x="1323" y="1257"/>
                </a:cubicBezTo>
                <a:cubicBezTo>
                  <a:pt x="1351" y="1172"/>
                  <a:pt x="1388" y="1093"/>
                  <a:pt x="1412" y="1006"/>
                </a:cubicBezTo>
                <a:cubicBezTo>
                  <a:pt x="1428" y="950"/>
                  <a:pt x="1430" y="892"/>
                  <a:pt x="1444" y="836"/>
                </a:cubicBezTo>
                <a:cubicBezTo>
                  <a:pt x="1462" y="694"/>
                  <a:pt x="1471" y="546"/>
                  <a:pt x="1436" y="406"/>
                </a:cubicBezTo>
                <a:cubicBezTo>
                  <a:pt x="1424" y="298"/>
                  <a:pt x="1394" y="138"/>
                  <a:pt x="1274" y="98"/>
                </a:cubicBezTo>
                <a:cubicBezTo>
                  <a:pt x="1263" y="90"/>
                  <a:pt x="1251" y="83"/>
                  <a:pt x="1241" y="73"/>
                </a:cubicBezTo>
                <a:cubicBezTo>
                  <a:pt x="1234" y="66"/>
                  <a:pt x="1233" y="55"/>
                  <a:pt x="1225" y="49"/>
                </a:cubicBezTo>
                <a:cubicBezTo>
                  <a:pt x="1197" y="27"/>
                  <a:pt x="1155" y="32"/>
                  <a:pt x="1120" y="25"/>
                </a:cubicBezTo>
                <a:cubicBezTo>
                  <a:pt x="1055" y="12"/>
                  <a:pt x="992" y="6"/>
                  <a:pt x="925" y="0"/>
                </a:cubicBezTo>
                <a:cubicBezTo>
                  <a:pt x="855" y="3"/>
                  <a:pt x="784" y="4"/>
                  <a:pt x="714" y="9"/>
                </a:cubicBezTo>
                <a:cubicBezTo>
                  <a:pt x="703" y="10"/>
                  <a:pt x="647" y="14"/>
                  <a:pt x="666" y="33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6" name="Freeform 6"/>
          <p:cNvSpPr>
            <a:spLocks/>
          </p:cNvSpPr>
          <p:nvPr/>
        </p:nvSpPr>
        <p:spPr bwMode="auto">
          <a:xfrm>
            <a:off x="4672013" y="2800350"/>
            <a:ext cx="2073275" cy="2332038"/>
          </a:xfrm>
          <a:custGeom>
            <a:avLst/>
            <a:gdLst>
              <a:gd name="T0" fmla="*/ 543 w 1306"/>
              <a:gd name="T1" fmla="*/ 68 h 1469"/>
              <a:gd name="T2" fmla="*/ 454 w 1306"/>
              <a:gd name="T3" fmla="*/ 108 h 1469"/>
              <a:gd name="T4" fmla="*/ 341 w 1306"/>
              <a:gd name="T5" fmla="*/ 181 h 1469"/>
              <a:gd name="T6" fmla="*/ 227 w 1306"/>
              <a:gd name="T7" fmla="*/ 287 h 1469"/>
              <a:gd name="T8" fmla="*/ 195 w 1306"/>
              <a:gd name="T9" fmla="*/ 335 h 1469"/>
              <a:gd name="T10" fmla="*/ 130 w 1306"/>
              <a:gd name="T11" fmla="*/ 416 h 1469"/>
              <a:gd name="T12" fmla="*/ 97 w 1306"/>
              <a:gd name="T13" fmla="*/ 465 h 1469"/>
              <a:gd name="T14" fmla="*/ 65 w 1306"/>
              <a:gd name="T15" fmla="*/ 538 h 1469"/>
              <a:gd name="T16" fmla="*/ 32 w 1306"/>
              <a:gd name="T17" fmla="*/ 587 h 1469"/>
              <a:gd name="T18" fmla="*/ 0 w 1306"/>
              <a:gd name="T19" fmla="*/ 716 h 1469"/>
              <a:gd name="T20" fmla="*/ 8 w 1306"/>
              <a:gd name="T21" fmla="*/ 887 h 1469"/>
              <a:gd name="T22" fmla="*/ 73 w 1306"/>
              <a:gd name="T23" fmla="*/ 1057 h 1469"/>
              <a:gd name="T24" fmla="*/ 308 w 1306"/>
              <a:gd name="T25" fmla="*/ 1308 h 1469"/>
              <a:gd name="T26" fmla="*/ 430 w 1306"/>
              <a:gd name="T27" fmla="*/ 1373 h 1469"/>
              <a:gd name="T28" fmla="*/ 600 w 1306"/>
              <a:gd name="T29" fmla="*/ 1438 h 1469"/>
              <a:gd name="T30" fmla="*/ 714 w 1306"/>
              <a:gd name="T31" fmla="*/ 1462 h 1469"/>
              <a:gd name="T32" fmla="*/ 892 w 1306"/>
              <a:gd name="T33" fmla="*/ 1446 h 1469"/>
              <a:gd name="T34" fmla="*/ 1038 w 1306"/>
              <a:gd name="T35" fmla="*/ 1300 h 1469"/>
              <a:gd name="T36" fmla="*/ 1200 w 1306"/>
              <a:gd name="T37" fmla="*/ 1097 h 1469"/>
              <a:gd name="T38" fmla="*/ 1281 w 1306"/>
              <a:gd name="T39" fmla="*/ 919 h 1469"/>
              <a:gd name="T40" fmla="*/ 1306 w 1306"/>
              <a:gd name="T41" fmla="*/ 757 h 1469"/>
              <a:gd name="T42" fmla="*/ 1233 w 1306"/>
              <a:gd name="T43" fmla="*/ 392 h 1469"/>
              <a:gd name="T44" fmla="*/ 1070 w 1306"/>
              <a:gd name="T45" fmla="*/ 165 h 1469"/>
              <a:gd name="T46" fmla="*/ 908 w 1306"/>
              <a:gd name="T47" fmla="*/ 51 h 1469"/>
              <a:gd name="T48" fmla="*/ 730 w 1306"/>
              <a:gd name="T49" fmla="*/ 27 h 1469"/>
              <a:gd name="T50" fmla="*/ 527 w 1306"/>
              <a:gd name="T51" fmla="*/ 43 h 1469"/>
              <a:gd name="T52" fmla="*/ 511 w 1306"/>
              <a:gd name="T53" fmla="*/ 68 h 1469"/>
              <a:gd name="T54" fmla="*/ 430 w 1306"/>
              <a:gd name="T55" fmla="*/ 116 h 1469"/>
              <a:gd name="T56" fmla="*/ 465 w 1306"/>
              <a:gd name="T57" fmla="*/ 60 h 1469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306"/>
              <a:gd name="T88" fmla="*/ 0 h 1469"/>
              <a:gd name="T89" fmla="*/ 1306 w 1306"/>
              <a:gd name="T90" fmla="*/ 1469 h 1469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306" h="1469">
                <a:moveTo>
                  <a:pt x="543" y="68"/>
                </a:moveTo>
                <a:cubicBezTo>
                  <a:pt x="502" y="82"/>
                  <a:pt x="490" y="96"/>
                  <a:pt x="454" y="108"/>
                </a:cubicBezTo>
                <a:cubicBezTo>
                  <a:pt x="418" y="136"/>
                  <a:pt x="378" y="152"/>
                  <a:pt x="341" y="181"/>
                </a:cubicBezTo>
                <a:cubicBezTo>
                  <a:pt x="300" y="213"/>
                  <a:pt x="264" y="250"/>
                  <a:pt x="227" y="287"/>
                </a:cubicBezTo>
                <a:cubicBezTo>
                  <a:pt x="213" y="301"/>
                  <a:pt x="206" y="319"/>
                  <a:pt x="195" y="335"/>
                </a:cubicBezTo>
                <a:cubicBezTo>
                  <a:pt x="176" y="363"/>
                  <a:pt x="148" y="386"/>
                  <a:pt x="130" y="416"/>
                </a:cubicBezTo>
                <a:cubicBezTo>
                  <a:pt x="98" y="468"/>
                  <a:pt x="131" y="433"/>
                  <a:pt x="97" y="465"/>
                </a:cubicBezTo>
                <a:cubicBezTo>
                  <a:pt x="90" y="493"/>
                  <a:pt x="79" y="514"/>
                  <a:pt x="65" y="538"/>
                </a:cubicBezTo>
                <a:cubicBezTo>
                  <a:pt x="55" y="555"/>
                  <a:pt x="32" y="587"/>
                  <a:pt x="32" y="587"/>
                </a:cubicBezTo>
                <a:cubicBezTo>
                  <a:pt x="23" y="631"/>
                  <a:pt x="11" y="673"/>
                  <a:pt x="0" y="716"/>
                </a:cubicBezTo>
                <a:cubicBezTo>
                  <a:pt x="3" y="773"/>
                  <a:pt x="4" y="830"/>
                  <a:pt x="8" y="887"/>
                </a:cubicBezTo>
                <a:cubicBezTo>
                  <a:pt x="13" y="947"/>
                  <a:pt x="48" y="1005"/>
                  <a:pt x="73" y="1057"/>
                </a:cubicBezTo>
                <a:cubicBezTo>
                  <a:pt x="135" y="1183"/>
                  <a:pt x="185" y="1232"/>
                  <a:pt x="308" y="1308"/>
                </a:cubicBezTo>
                <a:cubicBezTo>
                  <a:pt x="348" y="1333"/>
                  <a:pt x="384" y="1362"/>
                  <a:pt x="430" y="1373"/>
                </a:cubicBezTo>
                <a:cubicBezTo>
                  <a:pt x="484" y="1400"/>
                  <a:pt x="540" y="1426"/>
                  <a:pt x="600" y="1438"/>
                </a:cubicBezTo>
                <a:cubicBezTo>
                  <a:pt x="639" y="1446"/>
                  <a:pt x="676" y="1450"/>
                  <a:pt x="714" y="1462"/>
                </a:cubicBezTo>
                <a:cubicBezTo>
                  <a:pt x="764" y="1459"/>
                  <a:pt x="838" y="1469"/>
                  <a:pt x="892" y="1446"/>
                </a:cubicBezTo>
                <a:cubicBezTo>
                  <a:pt x="955" y="1419"/>
                  <a:pt x="995" y="1350"/>
                  <a:pt x="1038" y="1300"/>
                </a:cubicBezTo>
                <a:cubicBezTo>
                  <a:pt x="1094" y="1234"/>
                  <a:pt x="1158" y="1174"/>
                  <a:pt x="1200" y="1097"/>
                </a:cubicBezTo>
                <a:cubicBezTo>
                  <a:pt x="1231" y="1039"/>
                  <a:pt x="1252" y="978"/>
                  <a:pt x="1281" y="919"/>
                </a:cubicBezTo>
                <a:cubicBezTo>
                  <a:pt x="1292" y="865"/>
                  <a:pt x="1299" y="812"/>
                  <a:pt x="1306" y="757"/>
                </a:cubicBezTo>
                <a:cubicBezTo>
                  <a:pt x="1300" y="649"/>
                  <a:pt x="1299" y="491"/>
                  <a:pt x="1233" y="392"/>
                </a:cubicBezTo>
                <a:cubicBezTo>
                  <a:pt x="1207" y="299"/>
                  <a:pt x="1138" y="231"/>
                  <a:pt x="1070" y="165"/>
                </a:cubicBezTo>
                <a:cubicBezTo>
                  <a:pt x="1022" y="118"/>
                  <a:pt x="975" y="73"/>
                  <a:pt x="908" y="51"/>
                </a:cubicBezTo>
                <a:cubicBezTo>
                  <a:pt x="850" y="32"/>
                  <a:pt x="791" y="32"/>
                  <a:pt x="730" y="27"/>
                </a:cubicBezTo>
                <a:cubicBezTo>
                  <a:pt x="662" y="30"/>
                  <a:pt x="579" y="0"/>
                  <a:pt x="527" y="43"/>
                </a:cubicBezTo>
                <a:cubicBezTo>
                  <a:pt x="519" y="49"/>
                  <a:pt x="518" y="61"/>
                  <a:pt x="511" y="68"/>
                </a:cubicBezTo>
                <a:cubicBezTo>
                  <a:pt x="503" y="75"/>
                  <a:pt x="451" y="116"/>
                  <a:pt x="430" y="116"/>
                </a:cubicBezTo>
                <a:lnTo>
                  <a:pt x="465" y="6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7" name="Freeform 7"/>
          <p:cNvSpPr>
            <a:spLocks/>
          </p:cNvSpPr>
          <p:nvPr/>
        </p:nvSpPr>
        <p:spPr bwMode="auto">
          <a:xfrm>
            <a:off x="6669088" y="3119438"/>
            <a:ext cx="2124075" cy="2393950"/>
          </a:xfrm>
          <a:custGeom>
            <a:avLst/>
            <a:gdLst>
              <a:gd name="T0" fmla="*/ 697 w 1338"/>
              <a:gd name="T1" fmla="*/ 8 h 1508"/>
              <a:gd name="T2" fmla="*/ 608 w 1338"/>
              <a:gd name="T3" fmla="*/ 64 h 1508"/>
              <a:gd name="T4" fmla="*/ 543 w 1338"/>
              <a:gd name="T5" fmla="*/ 129 h 1508"/>
              <a:gd name="T6" fmla="*/ 478 w 1338"/>
              <a:gd name="T7" fmla="*/ 186 h 1508"/>
              <a:gd name="T8" fmla="*/ 414 w 1338"/>
              <a:gd name="T9" fmla="*/ 251 h 1508"/>
              <a:gd name="T10" fmla="*/ 349 w 1338"/>
              <a:gd name="T11" fmla="*/ 316 h 1508"/>
              <a:gd name="T12" fmla="*/ 227 w 1338"/>
              <a:gd name="T13" fmla="*/ 437 h 1508"/>
              <a:gd name="T14" fmla="*/ 154 w 1338"/>
              <a:gd name="T15" fmla="*/ 527 h 1508"/>
              <a:gd name="T16" fmla="*/ 105 w 1338"/>
              <a:gd name="T17" fmla="*/ 591 h 1508"/>
              <a:gd name="T18" fmla="*/ 57 w 1338"/>
              <a:gd name="T19" fmla="*/ 689 h 1508"/>
              <a:gd name="T20" fmla="*/ 24 w 1338"/>
              <a:gd name="T21" fmla="*/ 762 h 1508"/>
              <a:gd name="T22" fmla="*/ 0 w 1338"/>
              <a:gd name="T23" fmla="*/ 908 h 1508"/>
              <a:gd name="T24" fmla="*/ 49 w 1338"/>
              <a:gd name="T25" fmla="*/ 1135 h 1508"/>
              <a:gd name="T26" fmla="*/ 357 w 1338"/>
              <a:gd name="T27" fmla="*/ 1378 h 1508"/>
              <a:gd name="T28" fmla="*/ 430 w 1338"/>
              <a:gd name="T29" fmla="*/ 1402 h 1508"/>
              <a:gd name="T30" fmla="*/ 778 w 1338"/>
              <a:gd name="T31" fmla="*/ 1508 h 1508"/>
              <a:gd name="T32" fmla="*/ 949 w 1338"/>
              <a:gd name="T33" fmla="*/ 1483 h 1508"/>
              <a:gd name="T34" fmla="*/ 1022 w 1338"/>
              <a:gd name="T35" fmla="*/ 1443 h 1508"/>
              <a:gd name="T36" fmla="*/ 1168 w 1338"/>
              <a:gd name="T37" fmla="*/ 1305 h 1508"/>
              <a:gd name="T38" fmla="*/ 1241 w 1338"/>
              <a:gd name="T39" fmla="*/ 1208 h 1508"/>
              <a:gd name="T40" fmla="*/ 1273 w 1338"/>
              <a:gd name="T41" fmla="*/ 1151 h 1508"/>
              <a:gd name="T42" fmla="*/ 1314 w 1338"/>
              <a:gd name="T43" fmla="*/ 1070 h 1508"/>
              <a:gd name="T44" fmla="*/ 1338 w 1338"/>
              <a:gd name="T45" fmla="*/ 932 h 1508"/>
              <a:gd name="T46" fmla="*/ 1330 w 1338"/>
              <a:gd name="T47" fmla="*/ 729 h 1508"/>
              <a:gd name="T48" fmla="*/ 1297 w 1338"/>
              <a:gd name="T49" fmla="*/ 518 h 1508"/>
              <a:gd name="T50" fmla="*/ 1176 w 1338"/>
              <a:gd name="T51" fmla="*/ 137 h 1508"/>
              <a:gd name="T52" fmla="*/ 1095 w 1338"/>
              <a:gd name="T53" fmla="*/ 56 h 1508"/>
              <a:gd name="T54" fmla="*/ 997 w 1338"/>
              <a:gd name="T55" fmla="*/ 32 h 1508"/>
              <a:gd name="T56" fmla="*/ 860 w 1338"/>
              <a:gd name="T57" fmla="*/ 0 h 1508"/>
              <a:gd name="T58" fmla="*/ 697 w 1338"/>
              <a:gd name="T59" fmla="*/ 8 h 150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1338"/>
              <a:gd name="T91" fmla="*/ 0 h 1508"/>
              <a:gd name="T92" fmla="*/ 1338 w 1338"/>
              <a:gd name="T93" fmla="*/ 1508 h 1508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1338" h="1508">
                <a:moveTo>
                  <a:pt x="697" y="8"/>
                </a:moveTo>
                <a:cubicBezTo>
                  <a:pt x="661" y="20"/>
                  <a:pt x="639" y="43"/>
                  <a:pt x="608" y="64"/>
                </a:cubicBezTo>
                <a:cubicBezTo>
                  <a:pt x="589" y="94"/>
                  <a:pt x="569" y="106"/>
                  <a:pt x="543" y="129"/>
                </a:cubicBezTo>
                <a:cubicBezTo>
                  <a:pt x="467" y="196"/>
                  <a:pt x="534" y="150"/>
                  <a:pt x="478" y="186"/>
                </a:cubicBezTo>
                <a:cubicBezTo>
                  <a:pt x="458" y="216"/>
                  <a:pt x="442" y="227"/>
                  <a:pt x="414" y="251"/>
                </a:cubicBezTo>
                <a:cubicBezTo>
                  <a:pt x="388" y="273"/>
                  <a:pt x="377" y="297"/>
                  <a:pt x="349" y="316"/>
                </a:cubicBezTo>
                <a:cubicBezTo>
                  <a:pt x="324" y="352"/>
                  <a:pt x="262" y="411"/>
                  <a:pt x="227" y="437"/>
                </a:cubicBezTo>
                <a:cubicBezTo>
                  <a:pt x="206" y="470"/>
                  <a:pt x="177" y="496"/>
                  <a:pt x="154" y="527"/>
                </a:cubicBezTo>
                <a:cubicBezTo>
                  <a:pt x="105" y="594"/>
                  <a:pt x="141" y="557"/>
                  <a:pt x="105" y="591"/>
                </a:cubicBezTo>
                <a:cubicBezTo>
                  <a:pt x="94" y="625"/>
                  <a:pt x="76" y="659"/>
                  <a:pt x="57" y="689"/>
                </a:cubicBezTo>
                <a:cubicBezTo>
                  <a:pt x="49" y="720"/>
                  <a:pt x="47" y="739"/>
                  <a:pt x="24" y="762"/>
                </a:cubicBezTo>
                <a:cubicBezTo>
                  <a:pt x="12" y="811"/>
                  <a:pt x="6" y="857"/>
                  <a:pt x="0" y="908"/>
                </a:cubicBezTo>
                <a:cubicBezTo>
                  <a:pt x="6" y="988"/>
                  <a:pt x="10" y="1064"/>
                  <a:pt x="49" y="1135"/>
                </a:cubicBezTo>
                <a:cubicBezTo>
                  <a:pt x="109" y="1244"/>
                  <a:pt x="244" y="1332"/>
                  <a:pt x="357" y="1378"/>
                </a:cubicBezTo>
                <a:cubicBezTo>
                  <a:pt x="381" y="1388"/>
                  <a:pt x="407" y="1391"/>
                  <a:pt x="430" y="1402"/>
                </a:cubicBezTo>
                <a:cubicBezTo>
                  <a:pt x="538" y="1456"/>
                  <a:pt x="659" y="1488"/>
                  <a:pt x="778" y="1508"/>
                </a:cubicBezTo>
                <a:cubicBezTo>
                  <a:pt x="871" y="1502"/>
                  <a:pt x="882" y="1504"/>
                  <a:pt x="949" y="1483"/>
                </a:cubicBezTo>
                <a:cubicBezTo>
                  <a:pt x="1004" y="1446"/>
                  <a:pt x="979" y="1457"/>
                  <a:pt x="1022" y="1443"/>
                </a:cubicBezTo>
                <a:cubicBezTo>
                  <a:pt x="1080" y="1404"/>
                  <a:pt x="1119" y="1353"/>
                  <a:pt x="1168" y="1305"/>
                </a:cubicBezTo>
                <a:cubicBezTo>
                  <a:pt x="1197" y="1277"/>
                  <a:pt x="1211" y="1237"/>
                  <a:pt x="1241" y="1208"/>
                </a:cubicBezTo>
                <a:cubicBezTo>
                  <a:pt x="1258" y="1139"/>
                  <a:pt x="1235" y="1208"/>
                  <a:pt x="1273" y="1151"/>
                </a:cubicBezTo>
                <a:cubicBezTo>
                  <a:pt x="1288" y="1128"/>
                  <a:pt x="1301" y="1095"/>
                  <a:pt x="1314" y="1070"/>
                </a:cubicBezTo>
                <a:cubicBezTo>
                  <a:pt x="1323" y="1023"/>
                  <a:pt x="1332" y="980"/>
                  <a:pt x="1338" y="932"/>
                </a:cubicBezTo>
                <a:cubicBezTo>
                  <a:pt x="1335" y="864"/>
                  <a:pt x="1335" y="797"/>
                  <a:pt x="1330" y="729"/>
                </a:cubicBezTo>
                <a:cubicBezTo>
                  <a:pt x="1325" y="662"/>
                  <a:pt x="1314" y="584"/>
                  <a:pt x="1297" y="518"/>
                </a:cubicBezTo>
                <a:cubicBezTo>
                  <a:pt x="1262" y="383"/>
                  <a:pt x="1267" y="249"/>
                  <a:pt x="1176" y="137"/>
                </a:cubicBezTo>
                <a:cubicBezTo>
                  <a:pt x="1152" y="108"/>
                  <a:pt x="1130" y="74"/>
                  <a:pt x="1095" y="56"/>
                </a:cubicBezTo>
                <a:cubicBezTo>
                  <a:pt x="1066" y="41"/>
                  <a:pt x="1028" y="39"/>
                  <a:pt x="997" y="32"/>
                </a:cubicBezTo>
                <a:cubicBezTo>
                  <a:pt x="951" y="22"/>
                  <a:pt x="906" y="9"/>
                  <a:pt x="860" y="0"/>
                </a:cubicBezTo>
                <a:cubicBezTo>
                  <a:pt x="665" y="8"/>
                  <a:pt x="611" y="8"/>
                  <a:pt x="697" y="8"/>
                </a:cubicBez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8" name="Freeform 8"/>
          <p:cNvSpPr>
            <a:spLocks/>
          </p:cNvSpPr>
          <p:nvPr/>
        </p:nvSpPr>
        <p:spPr bwMode="auto">
          <a:xfrm>
            <a:off x="4929188" y="2908300"/>
            <a:ext cx="579437" cy="771525"/>
          </a:xfrm>
          <a:custGeom>
            <a:avLst/>
            <a:gdLst>
              <a:gd name="T0" fmla="*/ 365 w 365"/>
              <a:gd name="T1" fmla="*/ 0 h 486"/>
              <a:gd name="T2" fmla="*/ 292 w 365"/>
              <a:gd name="T3" fmla="*/ 48 h 486"/>
              <a:gd name="T4" fmla="*/ 203 w 365"/>
              <a:gd name="T5" fmla="*/ 121 h 486"/>
              <a:gd name="T6" fmla="*/ 187 w 365"/>
              <a:gd name="T7" fmla="*/ 146 h 486"/>
              <a:gd name="T8" fmla="*/ 162 w 365"/>
              <a:gd name="T9" fmla="*/ 162 h 486"/>
              <a:gd name="T10" fmla="*/ 154 w 365"/>
              <a:gd name="T11" fmla="*/ 186 h 486"/>
              <a:gd name="T12" fmla="*/ 65 w 365"/>
              <a:gd name="T13" fmla="*/ 348 h 486"/>
              <a:gd name="T14" fmla="*/ 33 w 365"/>
              <a:gd name="T15" fmla="*/ 437 h 486"/>
              <a:gd name="T16" fmla="*/ 0 w 365"/>
              <a:gd name="T17" fmla="*/ 486 h 486"/>
              <a:gd name="T18" fmla="*/ 8 w 365"/>
              <a:gd name="T19" fmla="*/ 446 h 486"/>
              <a:gd name="T20" fmla="*/ 24 w 365"/>
              <a:gd name="T21" fmla="*/ 397 h 48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65"/>
              <a:gd name="T34" fmla="*/ 0 h 486"/>
              <a:gd name="T35" fmla="*/ 365 w 365"/>
              <a:gd name="T36" fmla="*/ 486 h 48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65" h="486">
                <a:moveTo>
                  <a:pt x="365" y="0"/>
                </a:moveTo>
                <a:cubicBezTo>
                  <a:pt x="341" y="24"/>
                  <a:pt x="324" y="37"/>
                  <a:pt x="292" y="48"/>
                </a:cubicBezTo>
                <a:cubicBezTo>
                  <a:pt x="266" y="75"/>
                  <a:pt x="233" y="98"/>
                  <a:pt x="203" y="121"/>
                </a:cubicBezTo>
                <a:cubicBezTo>
                  <a:pt x="198" y="129"/>
                  <a:pt x="194" y="139"/>
                  <a:pt x="187" y="146"/>
                </a:cubicBezTo>
                <a:cubicBezTo>
                  <a:pt x="180" y="153"/>
                  <a:pt x="168" y="154"/>
                  <a:pt x="162" y="162"/>
                </a:cubicBezTo>
                <a:cubicBezTo>
                  <a:pt x="157" y="169"/>
                  <a:pt x="158" y="179"/>
                  <a:pt x="154" y="186"/>
                </a:cubicBezTo>
                <a:cubicBezTo>
                  <a:pt x="125" y="238"/>
                  <a:pt x="84" y="290"/>
                  <a:pt x="65" y="348"/>
                </a:cubicBezTo>
                <a:cubicBezTo>
                  <a:pt x="56" y="376"/>
                  <a:pt x="46" y="411"/>
                  <a:pt x="33" y="437"/>
                </a:cubicBezTo>
                <a:cubicBezTo>
                  <a:pt x="24" y="455"/>
                  <a:pt x="0" y="486"/>
                  <a:pt x="0" y="486"/>
                </a:cubicBezTo>
                <a:cubicBezTo>
                  <a:pt x="3" y="473"/>
                  <a:pt x="4" y="459"/>
                  <a:pt x="8" y="446"/>
                </a:cubicBezTo>
                <a:cubicBezTo>
                  <a:pt x="12" y="429"/>
                  <a:pt x="24" y="397"/>
                  <a:pt x="24" y="397"/>
                </a:cubicBez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49" name="Freeform 9"/>
          <p:cNvSpPr>
            <a:spLocks/>
          </p:cNvSpPr>
          <p:nvPr/>
        </p:nvSpPr>
        <p:spPr bwMode="auto">
          <a:xfrm>
            <a:off x="4621213" y="2674938"/>
            <a:ext cx="2128837" cy="2486025"/>
          </a:xfrm>
          <a:custGeom>
            <a:avLst/>
            <a:gdLst>
              <a:gd name="T0" fmla="*/ 632 w 1341"/>
              <a:gd name="T1" fmla="*/ 82 h 1566"/>
              <a:gd name="T2" fmla="*/ 502 w 1341"/>
              <a:gd name="T3" fmla="*/ 98 h 1566"/>
              <a:gd name="T4" fmla="*/ 316 w 1341"/>
              <a:gd name="T5" fmla="*/ 244 h 1566"/>
              <a:gd name="T6" fmla="*/ 291 w 1341"/>
              <a:gd name="T7" fmla="*/ 260 h 1566"/>
              <a:gd name="T8" fmla="*/ 178 w 1341"/>
              <a:gd name="T9" fmla="*/ 382 h 1566"/>
              <a:gd name="T10" fmla="*/ 81 w 1341"/>
              <a:gd name="T11" fmla="*/ 520 h 1566"/>
              <a:gd name="T12" fmla="*/ 48 w 1341"/>
              <a:gd name="T13" fmla="*/ 584 h 1566"/>
              <a:gd name="T14" fmla="*/ 16 w 1341"/>
              <a:gd name="T15" fmla="*/ 698 h 1566"/>
              <a:gd name="T16" fmla="*/ 16 w 1341"/>
              <a:gd name="T17" fmla="*/ 966 h 1566"/>
              <a:gd name="T18" fmla="*/ 32 w 1341"/>
              <a:gd name="T19" fmla="*/ 1014 h 1566"/>
              <a:gd name="T20" fmla="*/ 89 w 1341"/>
              <a:gd name="T21" fmla="*/ 1152 h 1566"/>
              <a:gd name="T22" fmla="*/ 413 w 1341"/>
              <a:gd name="T23" fmla="*/ 1484 h 1566"/>
              <a:gd name="T24" fmla="*/ 583 w 1341"/>
              <a:gd name="T25" fmla="*/ 1549 h 1566"/>
              <a:gd name="T26" fmla="*/ 673 w 1341"/>
              <a:gd name="T27" fmla="*/ 1566 h 1566"/>
              <a:gd name="T28" fmla="*/ 851 w 1341"/>
              <a:gd name="T29" fmla="*/ 1557 h 1566"/>
              <a:gd name="T30" fmla="*/ 916 w 1341"/>
              <a:gd name="T31" fmla="*/ 1541 h 1566"/>
              <a:gd name="T32" fmla="*/ 1029 w 1341"/>
              <a:gd name="T33" fmla="*/ 1493 h 1566"/>
              <a:gd name="T34" fmla="*/ 1200 w 1341"/>
              <a:gd name="T35" fmla="*/ 1330 h 1566"/>
              <a:gd name="T36" fmla="*/ 1305 w 1341"/>
              <a:gd name="T37" fmla="*/ 1079 h 1566"/>
              <a:gd name="T38" fmla="*/ 1329 w 1341"/>
              <a:gd name="T39" fmla="*/ 909 h 1566"/>
              <a:gd name="T40" fmla="*/ 1248 w 1341"/>
              <a:gd name="T41" fmla="*/ 414 h 1566"/>
              <a:gd name="T42" fmla="*/ 1200 w 1341"/>
              <a:gd name="T43" fmla="*/ 301 h 1566"/>
              <a:gd name="T44" fmla="*/ 1167 w 1341"/>
              <a:gd name="T45" fmla="*/ 252 h 1566"/>
              <a:gd name="T46" fmla="*/ 1151 w 1341"/>
              <a:gd name="T47" fmla="*/ 228 h 1566"/>
              <a:gd name="T48" fmla="*/ 1054 w 1341"/>
              <a:gd name="T49" fmla="*/ 82 h 1566"/>
              <a:gd name="T50" fmla="*/ 932 w 1341"/>
              <a:gd name="T51" fmla="*/ 9 h 1566"/>
              <a:gd name="T52" fmla="*/ 567 w 1341"/>
              <a:gd name="T53" fmla="*/ 57 h 1566"/>
              <a:gd name="T54" fmla="*/ 535 w 1341"/>
              <a:gd name="T55" fmla="*/ 90 h 1566"/>
              <a:gd name="T56" fmla="*/ 545 w 1341"/>
              <a:gd name="T57" fmla="*/ 43 h 1566"/>
              <a:gd name="T58" fmla="*/ 497 w 1341"/>
              <a:gd name="T59" fmla="*/ 43 h 1566"/>
              <a:gd name="T60" fmla="*/ 545 w 1341"/>
              <a:gd name="T61" fmla="*/ 43 h 1566"/>
              <a:gd name="T62" fmla="*/ 545 w 1341"/>
              <a:gd name="T63" fmla="*/ 91 h 156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341"/>
              <a:gd name="T97" fmla="*/ 0 h 1566"/>
              <a:gd name="T98" fmla="*/ 1341 w 1341"/>
              <a:gd name="T99" fmla="*/ 1566 h 156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341" h="1566">
                <a:moveTo>
                  <a:pt x="632" y="82"/>
                </a:moveTo>
                <a:cubicBezTo>
                  <a:pt x="587" y="85"/>
                  <a:pt x="543" y="81"/>
                  <a:pt x="502" y="98"/>
                </a:cubicBezTo>
                <a:cubicBezTo>
                  <a:pt x="432" y="128"/>
                  <a:pt x="369" y="190"/>
                  <a:pt x="316" y="244"/>
                </a:cubicBezTo>
                <a:cubicBezTo>
                  <a:pt x="309" y="251"/>
                  <a:pt x="298" y="253"/>
                  <a:pt x="291" y="260"/>
                </a:cubicBezTo>
                <a:cubicBezTo>
                  <a:pt x="249" y="297"/>
                  <a:pt x="213" y="339"/>
                  <a:pt x="178" y="382"/>
                </a:cubicBezTo>
                <a:cubicBezTo>
                  <a:pt x="143" y="425"/>
                  <a:pt x="118" y="480"/>
                  <a:pt x="81" y="520"/>
                </a:cubicBezTo>
                <a:cubicBezTo>
                  <a:pt x="61" y="600"/>
                  <a:pt x="91" y="500"/>
                  <a:pt x="48" y="584"/>
                </a:cubicBezTo>
                <a:cubicBezTo>
                  <a:pt x="31" y="617"/>
                  <a:pt x="28" y="663"/>
                  <a:pt x="16" y="698"/>
                </a:cubicBezTo>
                <a:cubicBezTo>
                  <a:pt x="0" y="810"/>
                  <a:pt x="0" y="790"/>
                  <a:pt x="16" y="966"/>
                </a:cubicBezTo>
                <a:cubicBezTo>
                  <a:pt x="18" y="983"/>
                  <a:pt x="32" y="1014"/>
                  <a:pt x="32" y="1014"/>
                </a:cubicBezTo>
                <a:cubicBezTo>
                  <a:pt x="41" y="1068"/>
                  <a:pt x="65" y="1103"/>
                  <a:pt x="89" y="1152"/>
                </a:cubicBezTo>
                <a:cubicBezTo>
                  <a:pt x="166" y="1309"/>
                  <a:pt x="253" y="1402"/>
                  <a:pt x="413" y="1484"/>
                </a:cubicBezTo>
                <a:cubicBezTo>
                  <a:pt x="462" y="1509"/>
                  <a:pt x="528" y="1538"/>
                  <a:pt x="583" y="1549"/>
                </a:cubicBezTo>
                <a:cubicBezTo>
                  <a:pt x="613" y="1555"/>
                  <a:pt x="673" y="1566"/>
                  <a:pt x="673" y="1566"/>
                </a:cubicBezTo>
                <a:cubicBezTo>
                  <a:pt x="732" y="1563"/>
                  <a:pt x="792" y="1563"/>
                  <a:pt x="851" y="1557"/>
                </a:cubicBezTo>
                <a:cubicBezTo>
                  <a:pt x="873" y="1555"/>
                  <a:pt x="916" y="1541"/>
                  <a:pt x="916" y="1541"/>
                </a:cubicBezTo>
                <a:cubicBezTo>
                  <a:pt x="952" y="1523"/>
                  <a:pt x="991" y="1506"/>
                  <a:pt x="1029" y="1493"/>
                </a:cubicBezTo>
                <a:cubicBezTo>
                  <a:pt x="1085" y="1437"/>
                  <a:pt x="1152" y="1397"/>
                  <a:pt x="1200" y="1330"/>
                </a:cubicBezTo>
                <a:cubicBezTo>
                  <a:pt x="1254" y="1255"/>
                  <a:pt x="1276" y="1165"/>
                  <a:pt x="1305" y="1079"/>
                </a:cubicBezTo>
                <a:cubicBezTo>
                  <a:pt x="1325" y="958"/>
                  <a:pt x="1317" y="1015"/>
                  <a:pt x="1329" y="909"/>
                </a:cubicBezTo>
                <a:cubicBezTo>
                  <a:pt x="1325" y="763"/>
                  <a:pt x="1341" y="550"/>
                  <a:pt x="1248" y="414"/>
                </a:cubicBezTo>
                <a:cubicBezTo>
                  <a:pt x="1224" y="343"/>
                  <a:pt x="1239" y="381"/>
                  <a:pt x="1200" y="301"/>
                </a:cubicBezTo>
                <a:cubicBezTo>
                  <a:pt x="1191" y="283"/>
                  <a:pt x="1178" y="268"/>
                  <a:pt x="1167" y="252"/>
                </a:cubicBezTo>
                <a:cubicBezTo>
                  <a:pt x="1162" y="244"/>
                  <a:pt x="1151" y="228"/>
                  <a:pt x="1151" y="228"/>
                </a:cubicBezTo>
                <a:cubicBezTo>
                  <a:pt x="1133" y="173"/>
                  <a:pt x="1095" y="123"/>
                  <a:pt x="1054" y="82"/>
                </a:cubicBezTo>
                <a:cubicBezTo>
                  <a:pt x="1032" y="15"/>
                  <a:pt x="993" y="19"/>
                  <a:pt x="932" y="9"/>
                </a:cubicBezTo>
                <a:cubicBezTo>
                  <a:pt x="794" y="13"/>
                  <a:pt x="685" y="0"/>
                  <a:pt x="567" y="57"/>
                </a:cubicBezTo>
                <a:cubicBezTo>
                  <a:pt x="546" y="79"/>
                  <a:pt x="557" y="68"/>
                  <a:pt x="535" y="90"/>
                </a:cubicBezTo>
                <a:lnTo>
                  <a:pt x="545" y="43"/>
                </a:lnTo>
                <a:lnTo>
                  <a:pt x="497" y="43"/>
                </a:lnTo>
                <a:lnTo>
                  <a:pt x="545" y="43"/>
                </a:lnTo>
                <a:lnTo>
                  <a:pt x="545" y="91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4343400" y="2819400"/>
            <a:ext cx="2438400" cy="2438400"/>
          </a:xfrm>
          <a:prstGeom prst="ellips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2133600" y="2209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1447800" y="3048000"/>
            <a:ext cx="381000" cy="4572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895600" y="30480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C</a:t>
            </a:r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4572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D</a:t>
            </a: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1447800" y="53340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G</a:t>
            </a:r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14478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E</a:t>
            </a: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2514600" y="41148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F</a:t>
            </a: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2514600" y="2592388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 flipH="1">
            <a:off x="1676400" y="2590800"/>
            <a:ext cx="457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>
            <a:off x="1600200" y="35052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 flipH="1">
            <a:off x="838200" y="35052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1828800" y="35052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1676400" y="4495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2133600" y="6172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I</a:t>
            </a:r>
          </a:p>
        </p:txBody>
      </p:sp>
      <p:sp>
        <p:nvSpPr>
          <p:cNvPr id="10265" name="Line 25"/>
          <p:cNvSpPr>
            <a:spLocks noChangeShapeType="1"/>
          </p:cNvSpPr>
          <p:nvPr/>
        </p:nvSpPr>
        <p:spPr bwMode="auto">
          <a:xfrm>
            <a:off x="1828800" y="57150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533400" y="6172200"/>
            <a:ext cx="381000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>
              <a:spcBef>
                <a:spcPct val="50000"/>
              </a:spcBef>
            </a:pPr>
            <a:r>
              <a:rPr lang="en-US"/>
              <a:t>H</a:t>
            </a:r>
          </a:p>
        </p:txBody>
      </p:sp>
      <p:sp>
        <p:nvSpPr>
          <p:cNvPr id="10267" name="Line 27"/>
          <p:cNvSpPr>
            <a:spLocks noChangeShapeType="1"/>
          </p:cNvSpPr>
          <p:nvPr/>
        </p:nvSpPr>
        <p:spPr bwMode="auto">
          <a:xfrm flipH="1">
            <a:off x="914400" y="5715000"/>
            <a:ext cx="533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0268" name="Text Box 28"/>
          <p:cNvSpPr txBox="1">
            <a:spLocks noChangeArrowheads="1"/>
          </p:cNvSpPr>
          <p:nvPr/>
        </p:nvSpPr>
        <p:spPr bwMode="auto">
          <a:xfrm>
            <a:off x="4419600" y="1828800"/>
            <a:ext cx="4114800" cy="3236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b="1" dirty="0"/>
              <a:t>Property</a:t>
            </a:r>
            <a:r>
              <a:rPr lang="en-US" dirty="0"/>
              <a:t>		</a:t>
            </a:r>
            <a:r>
              <a:rPr lang="en-US" b="1" dirty="0"/>
              <a:t>Value</a:t>
            </a:r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Number of </a:t>
            </a:r>
            <a:r>
              <a:rPr lang="en-US" dirty="0" smtClean="0"/>
              <a:t>nodes		9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 smtClean="0"/>
              <a:t>Height			4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Root </a:t>
            </a:r>
            <a:r>
              <a:rPr lang="en-US" dirty="0" smtClean="0"/>
              <a:t>Node		A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 smtClean="0"/>
              <a:t>Leaves			C,D,F.H.I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Interior </a:t>
            </a:r>
            <a:r>
              <a:rPr lang="en-US" dirty="0" smtClean="0"/>
              <a:t>nodes		A,B.E,G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Number of </a:t>
            </a:r>
            <a:r>
              <a:rPr lang="en-US" dirty="0" smtClean="0"/>
              <a:t>levels		5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Ancestors of  </a:t>
            </a:r>
            <a:r>
              <a:rPr lang="en-US" dirty="0" smtClean="0"/>
              <a:t>H		G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Descendants of  </a:t>
            </a:r>
            <a:r>
              <a:rPr lang="en-US" dirty="0" smtClean="0"/>
              <a:t>B	D,E,F</a:t>
            </a:r>
            <a:endParaRPr lang="en-US" dirty="0"/>
          </a:p>
          <a:p>
            <a:pPr eaLnBrk="0" hangingPunct="0">
              <a:lnSpc>
                <a:spcPct val="60000"/>
              </a:lnSpc>
              <a:spcBef>
                <a:spcPct val="55000"/>
              </a:spcBef>
            </a:pPr>
            <a:r>
              <a:rPr lang="en-US" dirty="0"/>
              <a:t>Siblings of  </a:t>
            </a:r>
            <a:r>
              <a:rPr lang="en-US" dirty="0" smtClean="0"/>
              <a:t>E		D,F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60623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5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6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2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382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9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0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1" name="Line 49"/>
          <p:cNvSpPr>
            <a:spLocks noChangeShapeType="1"/>
          </p:cNvSpPr>
          <p:nvPr/>
        </p:nvSpPr>
        <p:spPr bwMode="auto">
          <a:xfrm>
            <a:off x="4584700" y="4046538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3" name="Rectangle 51"/>
          <p:cNvSpPr>
            <a:spLocks noChangeArrowheads="1"/>
          </p:cNvSpPr>
          <p:nvPr/>
        </p:nvSpPr>
        <p:spPr bwMode="auto">
          <a:xfrm>
            <a:off x="2320925" y="5568950"/>
            <a:ext cx="467201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</a:t>
            </a:r>
          </a:p>
        </p:txBody>
      </p:sp>
    </p:spTree>
    <p:extLst>
      <p:ext uri="{BB962C8B-B14F-4D97-AF65-F5344CB8AC3E}">
        <p14:creationId xmlns:p14="http://schemas.microsoft.com/office/powerpoint/2010/main" xmlns="" val="166927917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6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7" name="Rectangle 51"/>
          <p:cNvSpPr>
            <a:spLocks noChangeArrowheads="1"/>
          </p:cNvSpPr>
          <p:nvPr/>
        </p:nvSpPr>
        <p:spPr bwMode="auto">
          <a:xfrm>
            <a:off x="2320925" y="5568950"/>
            <a:ext cx="467201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</a:t>
            </a:r>
          </a:p>
        </p:txBody>
      </p:sp>
    </p:spTree>
    <p:extLst>
      <p:ext uri="{BB962C8B-B14F-4D97-AF65-F5344CB8AC3E}">
        <p14:creationId xmlns:p14="http://schemas.microsoft.com/office/powerpoint/2010/main" xmlns="" val="280035695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1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584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587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7" name="Line 47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0" name="Line 50"/>
          <p:cNvSpPr>
            <a:spLocks noChangeShapeType="1"/>
          </p:cNvSpPr>
          <p:nvPr/>
        </p:nvSpPr>
        <p:spPr bwMode="auto">
          <a:xfrm>
            <a:off x="5364163" y="528320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2" name="Rectangle 52"/>
          <p:cNvSpPr>
            <a:spLocks noChangeArrowheads="1"/>
          </p:cNvSpPr>
          <p:nvPr/>
        </p:nvSpPr>
        <p:spPr bwMode="auto">
          <a:xfrm>
            <a:off x="2039938" y="5568950"/>
            <a:ext cx="5235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</a:t>
            </a:r>
          </a:p>
        </p:txBody>
      </p:sp>
    </p:spTree>
    <p:extLst>
      <p:ext uri="{BB962C8B-B14F-4D97-AF65-F5344CB8AC3E}">
        <p14:creationId xmlns:p14="http://schemas.microsoft.com/office/powerpoint/2010/main" xmlns="" val="415864208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4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1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3" name="Line 49"/>
          <p:cNvSpPr>
            <a:spLocks noChangeShapeType="1"/>
          </p:cNvSpPr>
          <p:nvPr/>
        </p:nvSpPr>
        <p:spPr bwMode="auto">
          <a:xfrm>
            <a:off x="5803900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5" name="Rectangle 51"/>
          <p:cNvSpPr>
            <a:spLocks noChangeArrowheads="1"/>
          </p:cNvSpPr>
          <p:nvPr/>
        </p:nvSpPr>
        <p:spPr bwMode="auto">
          <a:xfrm>
            <a:off x="2039938" y="5568950"/>
            <a:ext cx="5235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</a:t>
            </a:r>
          </a:p>
        </p:txBody>
      </p:sp>
    </p:spTree>
    <p:extLst>
      <p:ext uri="{BB962C8B-B14F-4D97-AF65-F5344CB8AC3E}">
        <p14:creationId xmlns:p14="http://schemas.microsoft.com/office/powerpoint/2010/main" xmlns="" val="241576496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7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79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 flipH="1">
            <a:off x="5862638" y="3214688"/>
            <a:ext cx="561975" cy="7143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8" name="Rectangle 50"/>
          <p:cNvSpPr>
            <a:spLocks noChangeArrowheads="1"/>
          </p:cNvSpPr>
          <p:nvPr/>
        </p:nvSpPr>
        <p:spPr bwMode="auto">
          <a:xfrm>
            <a:off x="2039938" y="5568950"/>
            <a:ext cx="52355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</a:t>
            </a:r>
          </a:p>
        </p:txBody>
      </p:sp>
    </p:spTree>
    <p:extLst>
      <p:ext uri="{BB962C8B-B14F-4D97-AF65-F5344CB8AC3E}">
        <p14:creationId xmlns:p14="http://schemas.microsoft.com/office/powerpoint/2010/main" xmlns="" val="8840345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5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1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894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2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9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0" name="Line 48"/>
          <p:cNvSpPr>
            <a:spLocks noChangeShapeType="1"/>
          </p:cNvSpPr>
          <p:nvPr/>
        </p:nvSpPr>
        <p:spPr bwMode="auto">
          <a:xfrm>
            <a:off x="5373688" y="29702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2" name="Rectangle 50"/>
          <p:cNvSpPr>
            <a:spLocks noChangeArrowheads="1"/>
          </p:cNvSpPr>
          <p:nvPr/>
        </p:nvSpPr>
        <p:spPr bwMode="auto">
          <a:xfrm>
            <a:off x="1781175" y="5568950"/>
            <a:ext cx="5754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</a:t>
            </a:r>
          </a:p>
        </p:txBody>
      </p:sp>
    </p:spTree>
    <p:extLst>
      <p:ext uri="{BB962C8B-B14F-4D97-AF65-F5344CB8AC3E}">
        <p14:creationId xmlns:p14="http://schemas.microsoft.com/office/powerpoint/2010/main" xmlns="" val="150416495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39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5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3994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997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3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4" name="Line 48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6" name="Rectangle 50"/>
          <p:cNvSpPr>
            <a:spLocks noChangeArrowheads="1"/>
          </p:cNvSpPr>
          <p:nvPr/>
        </p:nvSpPr>
        <p:spPr bwMode="auto">
          <a:xfrm>
            <a:off x="1781175" y="5568950"/>
            <a:ext cx="5754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</a:t>
            </a:r>
          </a:p>
        </p:txBody>
      </p:sp>
    </p:spTree>
    <p:extLst>
      <p:ext uri="{BB962C8B-B14F-4D97-AF65-F5344CB8AC3E}">
        <p14:creationId xmlns:p14="http://schemas.microsoft.com/office/powerpoint/2010/main" xmlns="" val="259582342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0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09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7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8" name="Line 48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1" name="Rectangle 51"/>
          <p:cNvSpPr>
            <a:spLocks noChangeArrowheads="1"/>
          </p:cNvSpPr>
          <p:nvPr/>
        </p:nvSpPr>
        <p:spPr bwMode="auto">
          <a:xfrm>
            <a:off x="1781175" y="5568950"/>
            <a:ext cx="5754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</a:t>
            </a:r>
          </a:p>
        </p:txBody>
      </p:sp>
    </p:spTree>
    <p:extLst>
      <p:ext uri="{BB962C8B-B14F-4D97-AF65-F5344CB8AC3E}">
        <p14:creationId xmlns:p14="http://schemas.microsoft.com/office/powerpoint/2010/main" xmlns="" val="355893670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5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200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200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200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201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201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201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201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201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3" name="Line 49"/>
          <p:cNvSpPr>
            <a:spLocks noChangeShapeType="1"/>
          </p:cNvSpPr>
          <p:nvPr/>
        </p:nvSpPr>
        <p:spPr bwMode="auto">
          <a:xfrm>
            <a:off x="6335713" y="5254625"/>
            <a:ext cx="338137" cy="79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4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6" name="Rectangle 52"/>
          <p:cNvSpPr>
            <a:spLocks noChangeArrowheads="1"/>
          </p:cNvSpPr>
          <p:nvPr/>
        </p:nvSpPr>
        <p:spPr bwMode="auto">
          <a:xfrm>
            <a:off x="1520825" y="5568950"/>
            <a:ext cx="6273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</a:t>
            </a:r>
          </a:p>
        </p:txBody>
      </p:sp>
    </p:spTree>
    <p:extLst>
      <p:ext uri="{BB962C8B-B14F-4D97-AF65-F5344CB8AC3E}">
        <p14:creationId xmlns:p14="http://schemas.microsoft.com/office/powerpoint/2010/main" xmlns="" val="48174093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8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302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302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303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303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303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303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303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304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304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5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7" name="Line 49"/>
          <p:cNvSpPr>
            <a:spLocks noChangeShapeType="1"/>
          </p:cNvSpPr>
          <p:nvPr/>
        </p:nvSpPr>
        <p:spPr bwMode="auto">
          <a:xfrm flipH="1">
            <a:off x="7091363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9" name="Rectangle 51"/>
          <p:cNvSpPr>
            <a:spLocks noChangeArrowheads="1"/>
          </p:cNvSpPr>
          <p:nvPr/>
        </p:nvSpPr>
        <p:spPr bwMode="auto">
          <a:xfrm>
            <a:off x="1520825" y="5568950"/>
            <a:ext cx="6273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</a:t>
            </a:r>
          </a:p>
        </p:txBody>
      </p:sp>
    </p:spTree>
    <p:extLst>
      <p:ext uri="{BB962C8B-B14F-4D97-AF65-F5344CB8AC3E}">
        <p14:creationId xmlns:p14="http://schemas.microsoft.com/office/powerpoint/2010/main" xmlns="" val="147355221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Tree.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059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XML of XHTML has a tree structure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Cascading Style Sheets (CSS) use the tree structure to modify the display of HTML</a:t>
            </a:r>
          </a:p>
        </p:txBody>
      </p:sp>
    </p:spTree>
    <p:extLst>
      <p:ext uri="{BB962C8B-B14F-4D97-AF65-F5344CB8AC3E}">
        <p14:creationId xmlns:p14="http://schemas.microsoft.com/office/powerpoint/2010/main" xmlns="" val="3163424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5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6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2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403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403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404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404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404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404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405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405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405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405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405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406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406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406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406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9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1" name="Line 49"/>
          <p:cNvSpPr>
            <a:spLocks noChangeShapeType="1"/>
          </p:cNvSpPr>
          <p:nvPr/>
        </p:nvSpPr>
        <p:spPr bwMode="auto">
          <a:xfrm>
            <a:off x="6430963" y="405765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3" name="Rectangle 51"/>
          <p:cNvSpPr>
            <a:spLocks noChangeArrowheads="1"/>
          </p:cNvSpPr>
          <p:nvPr/>
        </p:nvSpPr>
        <p:spPr bwMode="auto">
          <a:xfrm>
            <a:off x="1250950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</a:t>
            </a:r>
          </a:p>
        </p:txBody>
      </p:sp>
    </p:spTree>
    <p:extLst>
      <p:ext uri="{BB962C8B-B14F-4D97-AF65-F5344CB8AC3E}">
        <p14:creationId xmlns:p14="http://schemas.microsoft.com/office/powerpoint/2010/main" xmlns="" val="126939823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6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50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50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50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50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50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50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50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50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50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3" name="Line 47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5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1250950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</a:t>
            </a:r>
          </a:p>
        </p:txBody>
      </p:sp>
    </p:spTree>
    <p:extLst>
      <p:ext uri="{BB962C8B-B14F-4D97-AF65-F5344CB8AC3E}">
        <p14:creationId xmlns:p14="http://schemas.microsoft.com/office/powerpoint/2010/main" xmlns="" val="269835286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1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60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61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61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7" name="Line 47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0" name="Line 50"/>
          <p:cNvSpPr>
            <a:spLocks noChangeShapeType="1"/>
          </p:cNvSpPr>
          <p:nvPr/>
        </p:nvSpPr>
        <p:spPr bwMode="auto">
          <a:xfrm>
            <a:off x="7273925" y="526256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2" name="Rectangle 52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:p14="http://schemas.microsoft.com/office/powerpoint/2010/main" xmlns="" val="57108319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4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710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711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711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711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712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712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712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712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712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713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713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713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713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713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1" name="Line 47"/>
          <p:cNvSpPr>
            <a:spLocks noChangeShapeType="1"/>
          </p:cNvSpPr>
          <p:nvPr/>
        </p:nvSpPr>
        <p:spPr bwMode="auto">
          <a:xfrm>
            <a:off x="7721600" y="4205288"/>
            <a:ext cx="295275" cy="811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3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5" name="Rectangle 51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:p14="http://schemas.microsoft.com/office/powerpoint/2010/main" xmlns="" val="29287514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7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81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81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81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81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81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81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81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81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81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81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5" name="Line 47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6" name="Line 48"/>
          <p:cNvSpPr>
            <a:spLocks noChangeShapeType="1"/>
          </p:cNvSpPr>
          <p:nvPr/>
        </p:nvSpPr>
        <p:spPr bwMode="auto">
          <a:xfrm>
            <a:off x="6808788" y="3011488"/>
            <a:ext cx="557212" cy="7778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8" name="Rectangle 50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:p14="http://schemas.microsoft.com/office/powerpoint/2010/main" xmlns="" val="284697627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0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915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916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917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917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917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917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918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918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918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918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9" name="Line 47"/>
          <p:cNvSpPr>
            <a:spLocks noChangeShapeType="1"/>
          </p:cNvSpPr>
          <p:nvPr/>
        </p:nvSpPr>
        <p:spPr bwMode="auto">
          <a:xfrm>
            <a:off x="5041900" y="2095500"/>
            <a:ext cx="1331913" cy="5635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1" name="Rectangle 49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:p14="http://schemas.microsoft.com/office/powerpoint/2010/main" xmlns="" val="291732396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4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In-order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Root - Right Child</a:t>
            </a:r>
          </a:p>
        </p:txBody>
      </p:sp>
      <p:sp>
        <p:nvSpPr>
          <p:cNvPr id="50180" name="Rectangle 4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0181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0183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0185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6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0187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8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0189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0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0191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2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0193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4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0195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6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0197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8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0199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0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0201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2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0203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4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0205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6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0207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8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0209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0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0211" name="Line 35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2" name="Line 36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3" name="Rectangle 47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D  I  B  J  E  K  A  L  F  M  C  N  G  O</a:t>
            </a:r>
          </a:p>
        </p:txBody>
      </p:sp>
    </p:spTree>
    <p:extLst>
      <p:ext uri="{BB962C8B-B14F-4D97-AF65-F5344CB8AC3E}">
        <p14:creationId xmlns:p14="http://schemas.microsoft.com/office/powerpoint/2010/main" xmlns="" val="3931837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Pseudo-Code for</a:t>
            </a:r>
            <a:br>
              <a:rPr lang="en-US" sz="3600"/>
            </a:br>
            <a:r>
              <a:rPr lang="en-US" sz="3600"/>
              <a:t>In-order Traversal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33413" y="2405063"/>
            <a:ext cx="7824787" cy="369093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u="sng"/>
              <a:t>in-traverse</a:t>
            </a:r>
            <a:endParaRPr lang="en-US"/>
          </a:p>
          <a:p>
            <a:pPr lvl="1">
              <a:buFontTx/>
              <a:buNone/>
            </a:pPr>
            <a:endParaRPr lang="en-US"/>
          </a:p>
          <a:p>
            <a:pPr lvl="1">
              <a:buFontTx/>
              <a:buNone/>
            </a:pPr>
            <a:r>
              <a:rPr lang="en-US" sz="3200"/>
              <a:t>in-traverse left subtree</a:t>
            </a:r>
          </a:p>
          <a:p>
            <a:pPr lvl="1">
              <a:buFontTx/>
              <a:buNone/>
            </a:pPr>
            <a:r>
              <a:rPr lang="en-US" sz="3200"/>
              <a:t>visit current node		</a:t>
            </a:r>
            <a:r>
              <a:rPr lang="en-US" sz="2400" i="1"/>
              <a:t>e.g., print value</a:t>
            </a:r>
            <a:endParaRPr lang="en-US" sz="3200"/>
          </a:p>
          <a:p>
            <a:pPr lvl="1">
              <a:buFontTx/>
              <a:buNone/>
            </a:pPr>
            <a:r>
              <a:rPr lang="en-US" sz="3200"/>
              <a:t>in-traverse right subtree</a:t>
            </a:r>
          </a:p>
        </p:txBody>
      </p:sp>
    </p:spTree>
    <p:extLst>
      <p:ext uri="{BB962C8B-B14F-4D97-AF65-F5344CB8AC3E}">
        <p14:creationId xmlns:p14="http://schemas.microsoft.com/office/powerpoint/2010/main" xmlns="" val="4205521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5"/>
          <p:cNvGrpSpPr>
            <a:grpSpLocks/>
          </p:cNvGrpSpPr>
          <p:nvPr/>
        </p:nvGrpSpPr>
        <p:grpSpPr bwMode="auto">
          <a:xfrm>
            <a:off x="2322513" y="990600"/>
            <a:ext cx="6435725" cy="5224463"/>
            <a:chOff x="1706" y="486"/>
            <a:chExt cx="4054" cy="3291"/>
          </a:xfrm>
        </p:grpSpPr>
        <p:sp>
          <p:nvSpPr>
            <p:cNvPr id="21528" name="Oval 6"/>
            <p:cNvSpPr>
              <a:spLocks noChangeArrowheads="1"/>
            </p:cNvSpPr>
            <p:nvPr/>
          </p:nvSpPr>
          <p:spPr bwMode="auto">
            <a:xfrm>
              <a:off x="3348" y="4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A</a:t>
              </a:r>
            </a:p>
          </p:txBody>
        </p:sp>
        <p:sp>
          <p:nvSpPr>
            <p:cNvPr id="21529" name="Oval 7"/>
            <p:cNvSpPr>
              <a:spLocks noChangeArrowheads="1"/>
            </p:cNvSpPr>
            <p:nvPr/>
          </p:nvSpPr>
          <p:spPr bwMode="auto">
            <a:xfrm>
              <a:off x="4420" y="1301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D</a:t>
              </a:r>
            </a:p>
          </p:txBody>
        </p:sp>
        <p:sp>
          <p:nvSpPr>
            <p:cNvPr id="21530" name="Oval 8"/>
            <p:cNvSpPr>
              <a:spLocks noChangeArrowheads="1"/>
            </p:cNvSpPr>
            <p:nvPr/>
          </p:nvSpPr>
          <p:spPr bwMode="auto">
            <a:xfrm>
              <a:off x="4918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F</a:t>
              </a:r>
            </a:p>
          </p:txBody>
        </p:sp>
        <p:sp>
          <p:nvSpPr>
            <p:cNvPr id="21531" name="Oval 9"/>
            <p:cNvSpPr>
              <a:spLocks noChangeArrowheads="1"/>
            </p:cNvSpPr>
            <p:nvPr/>
          </p:nvSpPr>
          <p:spPr bwMode="auto">
            <a:xfrm>
              <a:off x="1986" y="19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I</a:t>
              </a:r>
            </a:p>
          </p:txBody>
        </p:sp>
        <p:sp>
          <p:nvSpPr>
            <p:cNvPr id="21532" name="Oval 10"/>
            <p:cNvSpPr>
              <a:spLocks noChangeArrowheads="1"/>
            </p:cNvSpPr>
            <p:nvPr/>
          </p:nvSpPr>
          <p:spPr bwMode="auto">
            <a:xfrm>
              <a:off x="2479" y="12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21533" name="Oval 11"/>
            <p:cNvSpPr>
              <a:spLocks noChangeArrowheads="1"/>
            </p:cNvSpPr>
            <p:nvPr/>
          </p:nvSpPr>
          <p:spPr bwMode="auto">
            <a:xfrm>
              <a:off x="4622" y="338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21534" name="Oval 12"/>
            <p:cNvSpPr>
              <a:spLocks noChangeArrowheads="1"/>
            </p:cNvSpPr>
            <p:nvPr/>
          </p:nvSpPr>
          <p:spPr bwMode="auto">
            <a:xfrm>
              <a:off x="3053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S</a:t>
              </a:r>
            </a:p>
          </p:txBody>
        </p:sp>
        <p:sp>
          <p:nvSpPr>
            <p:cNvPr id="21535" name="Oval 13"/>
            <p:cNvSpPr>
              <a:spLocks noChangeArrowheads="1"/>
            </p:cNvSpPr>
            <p:nvPr/>
          </p:nvSpPr>
          <p:spPr bwMode="auto">
            <a:xfrm>
              <a:off x="5372" y="337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P</a:t>
              </a:r>
            </a:p>
          </p:txBody>
        </p:sp>
        <p:sp>
          <p:nvSpPr>
            <p:cNvPr id="21536" name="Oval 14"/>
            <p:cNvSpPr>
              <a:spLocks noChangeArrowheads="1"/>
            </p:cNvSpPr>
            <p:nvPr/>
          </p:nvSpPr>
          <p:spPr bwMode="auto">
            <a:xfrm>
              <a:off x="4053" y="197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G</a:t>
              </a:r>
            </a:p>
          </p:txBody>
        </p:sp>
        <p:sp>
          <p:nvSpPr>
            <p:cNvPr id="21537" name="Oval 15"/>
            <p:cNvSpPr>
              <a:spLocks noChangeArrowheads="1"/>
            </p:cNvSpPr>
            <p:nvPr/>
          </p:nvSpPr>
          <p:spPr bwMode="auto">
            <a:xfrm>
              <a:off x="2894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21538" name="Oval 16"/>
            <p:cNvSpPr>
              <a:spLocks noChangeArrowheads="1"/>
            </p:cNvSpPr>
            <p:nvPr/>
          </p:nvSpPr>
          <p:spPr bwMode="auto">
            <a:xfrm>
              <a:off x="2344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T</a:t>
              </a:r>
            </a:p>
          </p:txBody>
        </p:sp>
        <p:sp>
          <p:nvSpPr>
            <p:cNvPr id="21539" name="Oval 17"/>
            <p:cNvSpPr>
              <a:spLocks noChangeArrowheads="1"/>
            </p:cNvSpPr>
            <p:nvPr/>
          </p:nvSpPr>
          <p:spPr bwMode="auto">
            <a:xfrm>
              <a:off x="2846" y="2800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M</a:t>
              </a:r>
            </a:p>
          </p:txBody>
        </p:sp>
        <p:sp>
          <p:nvSpPr>
            <p:cNvPr id="21540" name="Oval 18"/>
            <p:cNvSpPr>
              <a:spLocks noChangeArrowheads="1"/>
            </p:cNvSpPr>
            <p:nvPr/>
          </p:nvSpPr>
          <p:spPr bwMode="auto">
            <a:xfrm>
              <a:off x="2344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L</a:t>
              </a:r>
            </a:p>
          </p:txBody>
        </p:sp>
        <p:sp>
          <p:nvSpPr>
            <p:cNvPr id="21541" name="Oval 19"/>
            <p:cNvSpPr>
              <a:spLocks noChangeArrowheads="1"/>
            </p:cNvSpPr>
            <p:nvPr/>
          </p:nvSpPr>
          <p:spPr bwMode="auto">
            <a:xfrm>
              <a:off x="4909" y="26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21542" name="Oval 20"/>
            <p:cNvSpPr>
              <a:spLocks noChangeArrowheads="1"/>
            </p:cNvSpPr>
            <p:nvPr/>
          </p:nvSpPr>
          <p:spPr bwMode="auto">
            <a:xfrm>
              <a:off x="1706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K</a:t>
              </a:r>
            </a:p>
          </p:txBody>
        </p:sp>
        <p:sp>
          <p:nvSpPr>
            <p:cNvPr id="21543" name="Line 21"/>
            <p:cNvSpPr>
              <a:spLocks noChangeShapeType="1"/>
            </p:cNvSpPr>
            <p:nvPr/>
          </p:nvSpPr>
          <p:spPr bwMode="auto">
            <a:xfrm flipH="1">
              <a:off x="2806" y="796"/>
              <a:ext cx="604" cy="54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4" name="Line 22"/>
            <p:cNvSpPr>
              <a:spLocks noChangeShapeType="1"/>
            </p:cNvSpPr>
            <p:nvPr/>
          </p:nvSpPr>
          <p:spPr bwMode="auto">
            <a:xfrm>
              <a:off x="3668" y="816"/>
              <a:ext cx="812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5" name="Line 23"/>
            <p:cNvSpPr>
              <a:spLocks noChangeShapeType="1"/>
            </p:cNvSpPr>
            <p:nvPr/>
          </p:nvSpPr>
          <p:spPr bwMode="auto">
            <a:xfrm>
              <a:off x="4708" y="1648"/>
              <a:ext cx="330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6" name="Line 24"/>
            <p:cNvSpPr>
              <a:spLocks noChangeShapeType="1"/>
            </p:cNvSpPr>
            <p:nvPr/>
          </p:nvSpPr>
          <p:spPr bwMode="auto">
            <a:xfrm flipH="1">
              <a:off x="4315" y="1660"/>
              <a:ext cx="217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7" name="Line 25"/>
            <p:cNvSpPr>
              <a:spLocks noChangeShapeType="1"/>
            </p:cNvSpPr>
            <p:nvPr/>
          </p:nvSpPr>
          <p:spPr bwMode="auto">
            <a:xfrm flipH="1">
              <a:off x="2267" y="1625"/>
              <a:ext cx="311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8" name="Line 26"/>
            <p:cNvSpPr>
              <a:spLocks noChangeShapeType="1"/>
            </p:cNvSpPr>
            <p:nvPr/>
          </p:nvSpPr>
          <p:spPr bwMode="auto">
            <a:xfrm>
              <a:off x="2759" y="1645"/>
              <a:ext cx="227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9" name="Line 27"/>
            <p:cNvSpPr>
              <a:spLocks noChangeShapeType="1"/>
            </p:cNvSpPr>
            <p:nvPr/>
          </p:nvSpPr>
          <p:spPr bwMode="auto">
            <a:xfrm flipH="1">
              <a:off x="5103" y="2354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0" name="Line 28"/>
            <p:cNvSpPr>
              <a:spLocks noChangeShapeType="1"/>
            </p:cNvSpPr>
            <p:nvPr/>
          </p:nvSpPr>
          <p:spPr bwMode="auto">
            <a:xfrm flipH="1">
              <a:off x="3044" y="2347"/>
              <a:ext cx="10" cy="44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1" name="Line 29"/>
            <p:cNvSpPr>
              <a:spLocks noChangeShapeType="1"/>
            </p:cNvSpPr>
            <p:nvPr/>
          </p:nvSpPr>
          <p:spPr bwMode="auto">
            <a:xfrm flipH="1">
              <a:off x="1951" y="2377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2" name="Line 30"/>
            <p:cNvSpPr>
              <a:spLocks noChangeShapeType="1"/>
            </p:cNvSpPr>
            <p:nvPr/>
          </p:nvSpPr>
          <p:spPr bwMode="auto">
            <a:xfrm>
              <a:off x="2254" y="2370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3" name="Line 31"/>
            <p:cNvSpPr>
              <a:spLocks noChangeShapeType="1"/>
            </p:cNvSpPr>
            <p:nvPr/>
          </p:nvSpPr>
          <p:spPr bwMode="auto">
            <a:xfrm flipH="1">
              <a:off x="2538" y="3114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4" name="Line 32"/>
            <p:cNvSpPr>
              <a:spLocks noChangeShapeType="1"/>
            </p:cNvSpPr>
            <p:nvPr/>
          </p:nvSpPr>
          <p:spPr bwMode="auto">
            <a:xfrm>
              <a:off x="2643" y="3097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5" name="Line 33"/>
            <p:cNvSpPr>
              <a:spLocks noChangeShapeType="1"/>
            </p:cNvSpPr>
            <p:nvPr/>
          </p:nvSpPr>
          <p:spPr bwMode="auto">
            <a:xfrm>
              <a:off x="5193" y="3023"/>
              <a:ext cx="266" cy="44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6" name="Line 34"/>
            <p:cNvSpPr>
              <a:spLocks noChangeShapeType="1"/>
            </p:cNvSpPr>
            <p:nvPr/>
          </p:nvSpPr>
          <p:spPr bwMode="auto">
            <a:xfrm flipH="1">
              <a:off x="4875" y="3054"/>
              <a:ext cx="150" cy="34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7" name="Oval 35"/>
            <p:cNvSpPr>
              <a:spLocks noChangeArrowheads="1"/>
            </p:cNvSpPr>
            <p:nvPr/>
          </p:nvSpPr>
          <p:spPr bwMode="auto">
            <a:xfrm>
              <a:off x="3396" y="27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N</a:t>
              </a:r>
            </a:p>
          </p:txBody>
        </p:sp>
        <p:sp>
          <p:nvSpPr>
            <p:cNvPr id="21558" name="Line 36"/>
            <p:cNvSpPr>
              <a:spLocks noChangeShapeType="1"/>
            </p:cNvSpPr>
            <p:nvPr/>
          </p:nvSpPr>
          <p:spPr bwMode="auto">
            <a:xfrm>
              <a:off x="3190" y="2347"/>
              <a:ext cx="303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507" name="Rectangle 37"/>
          <p:cNvSpPr>
            <a:spLocks noChangeArrowheads="1"/>
          </p:cNvSpPr>
          <p:nvPr/>
        </p:nvSpPr>
        <p:spPr bwMode="auto">
          <a:xfrm>
            <a:off x="444500" y="387350"/>
            <a:ext cx="40513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Postorder Traversals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533400" y="914400"/>
            <a:ext cx="366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Right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</p:txBody>
      </p:sp>
      <p:sp>
        <p:nvSpPr>
          <p:cNvPr id="106535" name="Text Box 39"/>
          <p:cNvSpPr txBox="1">
            <a:spLocks noChangeArrowheads="1"/>
          </p:cNvSpPr>
          <p:nvPr/>
        </p:nvSpPr>
        <p:spPr bwMode="auto">
          <a:xfrm>
            <a:off x="2454275" y="47180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06536" name="Text Box 40"/>
          <p:cNvSpPr txBox="1">
            <a:spLocks noChangeArrowheads="1"/>
          </p:cNvSpPr>
          <p:nvPr/>
        </p:nvSpPr>
        <p:spPr bwMode="auto">
          <a:xfrm>
            <a:off x="3476625" y="5719763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37" name="Text Box 41"/>
          <p:cNvSpPr txBox="1">
            <a:spLocks noChangeArrowheads="1"/>
          </p:cNvSpPr>
          <p:nvPr/>
        </p:nvSpPr>
        <p:spPr bwMode="auto">
          <a:xfrm>
            <a:off x="4595813" y="57086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06538" name="Text Box 42"/>
          <p:cNvSpPr txBox="1">
            <a:spLocks noChangeArrowheads="1"/>
          </p:cNvSpPr>
          <p:nvPr/>
        </p:nvSpPr>
        <p:spPr bwMode="auto">
          <a:xfrm>
            <a:off x="3476625" y="4716463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06539" name="Text Box 43"/>
          <p:cNvSpPr txBox="1">
            <a:spLocks noChangeArrowheads="1"/>
          </p:cNvSpPr>
          <p:nvPr/>
        </p:nvSpPr>
        <p:spPr bwMode="auto">
          <a:xfrm>
            <a:off x="2909888" y="34798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06540" name="Text Box 44"/>
          <p:cNvSpPr txBox="1">
            <a:spLocks noChangeArrowheads="1"/>
          </p:cNvSpPr>
          <p:nvPr/>
        </p:nvSpPr>
        <p:spPr bwMode="auto">
          <a:xfrm>
            <a:off x="4248150" y="4778375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106541" name="Text Box 45"/>
          <p:cNvSpPr txBox="1">
            <a:spLocks noChangeArrowheads="1"/>
          </p:cNvSpPr>
          <p:nvPr/>
        </p:nvSpPr>
        <p:spPr bwMode="auto">
          <a:xfrm>
            <a:off x="5146675" y="4738688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106542" name="Text Box 46"/>
          <p:cNvSpPr txBox="1">
            <a:spLocks noChangeArrowheads="1"/>
          </p:cNvSpPr>
          <p:nvPr/>
        </p:nvSpPr>
        <p:spPr bwMode="auto">
          <a:xfrm>
            <a:off x="4337050" y="3470275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106543" name="Text Box 47"/>
          <p:cNvSpPr txBox="1">
            <a:spLocks noChangeArrowheads="1"/>
          </p:cNvSpPr>
          <p:nvPr/>
        </p:nvSpPr>
        <p:spPr bwMode="auto">
          <a:xfrm>
            <a:off x="3675063" y="23622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106544" name="Text Box 48"/>
          <p:cNvSpPr txBox="1">
            <a:spLocks noChangeArrowheads="1"/>
          </p:cNvSpPr>
          <p:nvPr/>
        </p:nvSpPr>
        <p:spPr bwMode="auto">
          <a:xfrm>
            <a:off x="6080125" y="347186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10</a:t>
            </a:r>
          </a:p>
        </p:txBody>
      </p:sp>
      <p:sp>
        <p:nvSpPr>
          <p:cNvPr id="106545" name="Text Box 49"/>
          <p:cNvSpPr txBox="1">
            <a:spLocks noChangeArrowheads="1"/>
          </p:cNvSpPr>
          <p:nvPr/>
        </p:nvSpPr>
        <p:spPr bwMode="auto">
          <a:xfrm>
            <a:off x="6986588" y="5707063"/>
            <a:ext cx="5048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106546" name="Text Box 50"/>
          <p:cNvSpPr txBox="1">
            <a:spLocks noChangeArrowheads="1"/>
          </p:cNvSpPr>
          <p:nvPr/>
        </p:nvSpPr>
        <p:spPr bwMode="auto">
          <a:xfrm>
            <a:off x="8201025" y="5667375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106547" name="Text Box 51"/>
          <p:cNvSpPr txBox="1">
            <a:spLocks noChangeArrowheads="1"/>
          </p:cNvSpPr>
          <p:nvPr/>
        </p:nvSpPr>
        <p:spPr bwMode="auto">
          <a:xfrm>
            <a:off x="7450138" y="4591050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13</a:t>
            </a:r>
          </a:p>
        </p:txBody>
      </p:sp>
      <p:sp>
        <p:nvSpPr>
          <p:cNvPr id="106548" name="Text Box 52"/>
          <p:cNvSpPr txBox="1">
            <a:spLocks noChangeArrowheads="1"/>
          </p:cNvSpPr>
          <p:nvPr/>
        </p:nvSpPr>
        <p:spPr bwMode="auto">
          <a:xfrm>
            <a:off x="7462838" y="345281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14</a:t>
            </a:r>
          </a:p>
        </p:txBody>
      </p:sp>
      <p:sp>
        <p:nvSpPr>
          <p:cNvPr id="106549" name="Text Box 53"/>
          <p:cNvSpPr txBox="1">
            <a:spLocks noChangeArrowheads="1"/>
          </p:cNvSpPr>
          <p:nvPr/>
        </p:nvSpPr>
        <p:spPr bwMode="auto">
          <a:xfrm>
            <a:off x="6688138" y="2401888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15</a:t>
            </a:r>
          </a:p>
        </p:txBody>
      </p:sp>
      <p:sp>
        <p:nvSpPr>
          <p:cNvPr id="106550" name="Text Box 54"/>
          <p:cNvSpPr txBox="1">
            <a:spLocks noChangeArrowheads="1"/>
          </p:cNvSpPr>
          <p:nvPr/>
        </p:nvSpPr>
        <p:spPr bwMode="auto">
          <a:xfrm>
            <a:off x="4967288" y="109061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16</a:t>
            </a:r>
          </a:p>
        </p:txBody>
      </p:sp>
      <p:sp>
        <p:nvSpPr>
          <p:cNvPr id="106551" name="Text Box 55"/>
          <p:cNvSpPr txBox="1">
            <a:spLocks noChangeArrowheads="1"/>
          </p:cNvSpPr>
          <p:nvPr/>
        </p:nvSpPr>
        <p:spPr bwMode="auto">
          <a:xfrm>
            <a:off x="2894013" y="34734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52" name="Text Box 56"/>
          <p:cNvSpPr txBox="1">
            <a:spLocks noChangeArrowheads="1"/>
          </p:cNvSpPr>
          <p:nvPr/>
        </p:nvSpPr>
        <p:spPr bwMode="auto">
          <a:xfrm>
            <a:off x="3481388" y="4719638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53" name="Text Box 57"/>
          <p:cNvSpPr txBox="1">
            <a:spLocks noChangeArrowheads="1"/>
          </p:cNvSpPr>
          <p:nvPr/>
        </p:nvSpPr>
        <p:spPr bwMode="auto">
          <a:xfrm>
            <a:off x="3459163" y="47371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102190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34" grpId="0" build="p"/>
      <p:bldP spid="106535" grpId="0" animBg="1"/>
      <p:bldP spid="106536" grpId="0" animBg="1"/>
      <p:bldP spid="106537" grpId="0" animBg="1"/>
      <p:bldP spid="106538" grpId="0" animBg="1"/>
      <p:bldP spid="106539" grpId="0" animBg="1"/>
      <p:bldP spid="106540" grpId="0" animBg="1"/>
      <p:bldP spid="106541" grpId="0" animBg="1"/>
      <p:bldP spid="106542" grpId="0" animBg="1"/>
      <p:bldP spid="106543" grpId="0" animBg="1"/>
      <p:bldP spid="106544" grpId="0" animBg="1"/>
      <p:bldP spid="106545" grpId="0" animBg="1"/>
      <p:bldP spid="106546" grpId="0" animBg="1"/>
      <p:bldP spid="106547" grpId="0" animBg="1"/>
      <p:bldP spid="106548" grpId="0" animBg="1"/>
      <p:bldP spid="106549" grpId="0" animBg="1"/>
      <p:bldP spid="106550" grpId="0" animBg="1"/>
      <p:bldP spid="106551" grpId="0" animBg="1"/>
      <p:bldP spid="106551" grpId="1" animBg="1"/>
      <p:bldP spid="106552" grpId="0" animBg="1"/>
      <p:bldP spid="106552" grpId="1" animBg="1"/>
      <p:bldP spid="106553" grpId="0" animBg="1"/>
      <p:bldP spid="106553" grpId="1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5"/>
          <p:cNvSpPr txBox="1">
            <a:spLocks noChangeArrowheads="1"/>
          </p:cNvSpPr>
          <p:nvPr/>
        </p:nvSpPr>
        <p:spPr bwMode="auto">
          <a:xfrm>
            <a:off x="762000" y="990600"/>
            <a:ext cx="7620000" cy="2235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accent2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Algorithm TraversePostorder(n)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if n is an internal node then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TraversePostorder( n -&gt; leftChild)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	TraversePostorder( n -&gt; rightChild)</a:t>
            </a:r>
          </a:p>
          <a:p>
            <a:pPr eaLnBrk="1" hangingPunct="1">
              <a:spcBef>
                <a:spcPct val="50000"/>
              </a:spcBef>
            </a:pPr>
            <a:r>
              <a:rPr lang="en-US" sz="2000" b="1">
                <a:latin typeface="Courier New" pitchFamily="49" charset="0"/>
                <a:cs typeface="Courier New" pitchFamily="49" charset="0"/>
              </a:rPr>
              <a:t>	Process node n</a:t>
            </a:r>
          </a:p>
        </p:txBody>
      </p:sp>
    </p:spTree>
    <p:extLst>
      <p:ext uri="{BB962C8B-B14F-4D97-AF65-F5344CB8AC3E}">
        <p14:creationId xmlns:p14="http://schemas.microsoft.com/office/powerpoint/2010/main" xmlns="" val="232248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the following XHTML document</a:t>
            </a:r>
            <a:endParaRPr lang="en-US" altLang="en-US" sz="44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&lt;/html&gt;</a:t>
            </a:r>
            <a:endParaRPr lang="en-US" altLang="en-US" sz="180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9548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2" name="Rectangle 48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543425" y="1849438"/>
            <a:ext cx="3635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2714625" y="2725738"/>
            <a:ext cx="3635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6288088" y="2725738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563688" y="3844925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552825" y="3844925"/>
            <a:ext cx="363538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5387975" y="3844925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7196138" y="3844925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1050925" y="505936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61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2098675" y="5059363"/>
            <a:ext cx="263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3060700" y="5059363"/>
            <a:ext cx="32067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61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030663" y="505936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61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883150" y="5059363"/>
            <a:ext cx="33496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61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5838825" y="5059363"/>
            <a:ext cx="404813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61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6765925" y="505936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7750175" y="5059363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6191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630517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7" name="Rectangle 4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717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719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719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19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720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720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7216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1224723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2" name="Rectangle 50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822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822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39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0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8241" name="Line 49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501016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8" name="Rectangle 5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3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923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3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4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925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4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5" name="Rectangle 49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9266" name="Line 50"/>
          <p:cNvSpPr>
            <a:spLocks noChangeShapeType="1"/>
          </p:cNvSpPr>
          <p:nvPr/>
        </p:nvSpPr>
        <p:spPr bwMode="auto">
          <a:xfrm flipH="1">
            <a:off x="1042988" y="4143375"/>
            <a:ext cx="409575" cy="9080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9267" name="Line 51"/>
          <p:cNvSpPr>
            <a:spLocks noChangeShapeType="1"/>
          </p:cNvSpPr>
          <p:nvPr/>
        </p:nvSpPr>
        <p:spPr bwMode="auto">
          <a:xfrm>
            <a:off x="550863" y="524351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726891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91" name="Rectangle 51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025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5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6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026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026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026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026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6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027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027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027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8" name="Line 48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0289" name="Rectangle 49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0290" name="Line 50"/>
          <p:cNvSpPr>
            <a:spLocks noChangeShapeType="1"/>
          </p:cNvSpPr>
          <p:nvPr/>
        </p:nvSpPr>
        <p:spPr bwMode="auto">
          <a:xfrm flipH="1">
            <a:off x="1412875" y="4335463"/>
            <a:ext cx="328613" cy="7032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032992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128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128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128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128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129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129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129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129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129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29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3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4" name="Line 50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1315" name="Rectangle 51"/>
          <p:cNvSpPr>
            <a:spLocks noChangeArrowheads="1"/>
          </p:cNvSpPr>
          <p:nvPr/>
        </p:nvSpPr>
        <p:spPr bwMode="auto">
          <a:xfrm>
            <a:off x="4422775" y="5568950"/>
            <a:ext cx="474663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xmlns="" val="109350421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23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23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23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23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23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23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23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23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23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7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8" name="Line 50"/>
          <p:cNvSpPr>
            <a:spLocks noChangeShapeType="1"/>
          </p:cNvSpPr>
          <p:nvPr/>
        </p:nvSpPr>
        <p:spPr bwMode="auto">
          <a:xfrm>
            <a:off x="1766888" y="4327525"/>
            <a:ext cx="252412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39" name="Line 51"/>
          <p:cNvSpPr>
            <a:spLocks noChangeShapeType="1"/>
          </p:cNvSpPr>
          <p:nvPr/>
        </p:nvSpPr>
        <p:spPr bwMode="auto">
          <a:xfrm>
            <a:off x="1554163" y="526415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2340" name="Rectangle 52"/>
          <p:cNvSpPr>
            <a:spLocks noChangeArrowheads="1"/>
          </p:cNvSpPr>
          <p:nvPr/>
        </p:nvSpPr>
        <p:spPr bwMode="auto">
          <a:xfrm>
            <a:off x="4251325" y="5568950"/>
            <a:ext cx="812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</a:t>
            </a:r>
          </a:p>
        </p:txBody>
      </p:sp>
    </p:spTree>
    <p:extLst>
      <p:ext uri="{BB962C8B-B14F-4D97-AF65-F5344CB8AC3E}">
        <p14:creationId xmlns:p14="http://schemas.microsoft.com/office/powerpoint/2010/main" xmlns="" val="225542374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333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333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333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333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333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334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334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334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334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1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2" name="Line 50"/>
          <p:cNvSpPr>
            <a:spLocks noChangeShapeType="1"/>
          </p:cNvSpPr>
          <p:nvPr/>
        </p:nvSpPr>
        <p:spPr bwMode="auto">
          <a:xfrm>
            <a:off x="2047875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3363" name="Rectangle 51"/>
          <p:cNvSpPr>
            <a:spLocks noChangeArrowheads="1"/>
          </p:cNvSpPr>
          <p:nvPr/>
        </p:nvSpPr>
        <p:spPr bwMode="auto">
          <a:xfrm>
            <a:off x="4251325" y="5568950"/>
            <a:ext cx="812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</a:t>
            </a:r>
          </a:p>
        </p:txBody>
      </p:sp>
    </p:spTree>
    <p:extLst>
      <p:ext uri="{BB962C8B-B14F-4D97-AF65-F5344CB8AC3E}">
        <p14:creationId xmlns:p14="http://schemas.microsoft.com/office/powerpoint/2010/main" xmlns="" val="368131274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435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5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436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436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436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436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436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6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437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437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7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5" name="Line 49"/>
          <p:cNvSpPr>
            <a:spLocks noChangeShapeType="1"/>
          </p:cNvSpPr>
          <p:nvPr/>
        </p:nvSpPr>
        <p:spPr bwMode="auto">
          <a:xfrm flipH="1">
            <a:off x="1651000" y="2979738"/>
            <a:ext cx="952500" cy="8143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6" name="Line 50"/>
          <p:cNvSpPr>
            <a:spLocks noChangeShapeType="1"/>
          </p:cNvSpPr>
          <p:nvPr/>
        </p:nvSpPr>
        <p:spPr bwMode="auto">
          <a:xfrm>
            <a:off x="774700" y="402590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4387" name="Rectangle 51"/>
          <p:cNvSpPr>
            <a:spLocks noChangeArrowheads="1"/>
          </p:cNvSpPr>
          <p:nvPr/>
        </p:nvSpPr>
        <p:spPr bwMode="auto">
          <a:xfrm>
            <a:off x="3992563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</a:t>
            </a:r>
          </a:p>
        </p:txBody>
      </p:sp>
    </p:spTree>
    <p:extLst>
      <p:ext uri="{BB962C8B-B14F-4D97-AF65-F5344CB8AC3E}">
        <p14:creationId xmlns:p14="http://schemas.microsoft.com/office/powerpoint/2010/main" xmlns="" val="231707830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53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53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53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53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53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53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53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53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53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09" name="Line 49"/>
          <p:cNvSpPr>
            <a:spLocks noChangeShapeType="1"/>
          </p:cNvSpPr>
          <p:nvPr/>
        </p:nvSpPr>
        <p:spPr bwMode="auto">
          <a:xfrm flipH="1">
            <a:off x="2043113" y="3214688"/>
            <a:ext cx="795337" cy="6921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5410" name="Rectangle 50"/>
          <p:cNvSpPr>
            <a:spLocks noChangeArrowheads="1"/>
          </p:cNvSpPr>
          <p:nvPr/>
        </p:nvSpPr>
        <p:spPr bwMode="auto">
          <a:xfrm>
            <a:off x="3992563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</a:t>
            </a:r>
          </a:p>
        </p:txBody>
      </p:sp>
    </p:spTree>
    <p:extLst>
      <p:ext uri="{BB962C8B-B14F-4D97-AF65-F5344CB8AC3E}">
        <p14:creationId xmlns:p14="http://schemas.microsoft.com/office/powerpoint/2010/main" xmlns="" val="368481903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Consider the following XHTML document</a:t>
            </a:r>
            <a:endParaRPr lang="en-US" altLang="en-US" sz="32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&lt;/html&gt;</a:t>
            </a:r>
            <a:endParaRPr lang="en-US" altLang="en-US" sz="180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700" name="Line 4"/>
          <p:cNvSpPr>
            <a:spLocks noChangeShapeType="1"/>
          </p:cNvSpPr>
          <p:nvPr/>
        </p:nvSpPr>
        <p:spPr bwMode="auto">
          <a:xfrm flipH="1">
            <a:off x="2627313" y="2781300"/>
            <a:ext cx="3384550" cy="5762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1" name="Text Box 6"/>
          <p:cNvSpPr txBox="1">
            <a:spLocks noChangeArrowheads="1"/>
          </p:cNvSpPr>
          <p:nvPr/>
        </p:nvSpPr>
        <p:spPr bwMode="auto">
          <a:xfrm>
            <a:off x="5997575" y="2557463"/>
            <a:ext cx="996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heading</a:t>
            </a:r>
          </a:p>
        </p:txBody>
      </p:sp>
      <p:sp>
        <p:nvSpPr>
          <p:cNvPr id="29702" name="Line 7"/>
          <p:cNvSpPr>
            <a:spLocks noChangeShapeType="1"/>
          </p:cNvSpPr>
          <p:nvPr/>
        </p:nvSpPr>
        <p:spPr bwMode="auto">
          <a:xfrm flipH="1" flipV="1">
            <a:off x="3924300" y="4292600"/>
            <a:ext cx="1584325" cy="2174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3" name="Line 8"/>
          <p:cNvSpPr>
            <a:spLocks noChangeShapeType="1"/>
          </p:cNvSpPr>
          <p:nvPr/>
        </p:nvSpPr>
        <p:spPr bwMode="auto">
          <a:xfrm flipH="1">
            <a:off x="5326063" y="2852738"/>
            <a:ext cx="7207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4" name="Line 9"/>
          <p:cNvSpPr>
            <a:spLocks noChangeShapeType="1"/>
          </p:cNvSpPr>
          <p:nvPr/>
        </p:nvSpPr>
        <p:spPr bwMode="auto">
          <a:xfrm flipH="1" flipV="1">
            <a:off x="2555875" y="4306888"/>
            <a:ext cx="2952750" cy="2174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5" name="Text Box 10"/>
          <p:cNvSpPr txBox="1">
            <a:spLocks noChangeArrowheads="1"/>
          </p:cNvSpPr>
          <p:nvPr/>
        </p:nvSpPr>
        <p:spPr bwMode="auto">
          <a:xfrm>
            <a:off x="5470525" y="4310063"/>
            <a:ext cx="1301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underlining</a:t>
            </a:r>
          </a:p>
        </p:txBody>
      </p:sp>
      <p:sp>
        <p:nvSpPr>
          <p:cNvPr id="29706" name="Line 11"/>
          <p:cNvSpPr>
            <a:spLocks noChangeShapeType="1"/>
          </p:cNvSpPr>
          <p:nvPr/>
        </p:nvSpPr>
        <p:spPr bwMode="auto">
          <a:xfrm flipH="1" flipV="1">
            <a:off x="4859338" y="4292600"/>
            <a:ext cx="1871662" cy="865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7" name="Line 12"/>
          <p:cNvSpPr>
            <a:spLocks noChangeShapeType="1"/>
          </p:cNvSpPr>
          <p:nvPr/>
        </p:nvSpPr>
        <p:spPr bwMode="auto">
          <a:xfrm flipH="1" flipV="1">
            <a:off x="2470150" y="4110038"/>
            <a:ext cx="4248150" cy="1081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08" name="Text Box 13"/>
          <p:cNvSpPr txBox="1">
            <a:spLocks noChangeArrowheads="1"/>
          </p:cNvSpPr>
          <p:nvPr/>
        </p:nvSpPr>
        <p:spPr bwMode="auto">
          <a:xfrm>
            <a:off x="6664325" y="5005388"/>
            <a:ext cx="1225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paragraph</a:t>
            </a:r>
          </a:p>
        </p:txBody>
      </p:sp>
      <p:sp>
        <p:nvSpPr>
          <p:cNvPr id="29709" name="Text Box 14"/>
          <p:cNvSpPr txBox="1">
            <a:spLocks noChangeArrowheads="1"/>
          </p:cNvSpPr>
          <p:nvPr/>
        </p:nvSpPr>
        <p:spPr bwMode="auto">
          <a:xfrm>
            <a:off x="323850" y="3635375"/>
            <a:ext cx="1504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/>
              <a:t>body of page</a:t>
            </a:r>
          </a:p>
        </p:txBody>
      </p:sp>
      <p:sp>
        <p:nvSpPr>
          <p:cNvPr id="29710" name="Line 15"/>
          <p:cNvSpPr>
            <a:spLocks noChangeShapeType="1"/>
          </p:cNvSpPr>
          <p:nvPr/>
        </p:nvSpPr>
        <p:spPr bwMode="auto">
          <a:xfrm flipV="1">
            <a:off x="1309688" y="3244850"/>
            <a:ext cx="504825" cy="5032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1" name="Line 16"/>
          <p:cNvSpPr>
            <a:spLocks noChangeShapeType="1"/>
          </p:cNvSpPr>
          <p:nvPr/>
        </p:nvSpPr>
        <p:spPr bwMode="auto">
          <a:xfrm>
            <a:off x="1309688" y="3963988"/>
            <a:ext cx="5048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2" name="Line 17"/>
          <p:cNvSpPr>
            <a:spLocks noChangeShapeType="1"/>
          </p:cNvSpPr>
          <p:nvPr/>
        </p:nvSpPr>
        <p:spPr bwMode="auto">
          <a:xfrm flipH="1">
            <a:off x="2713038" y="2133600"/>
            <a:ext cx="2363787" cy="431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9713" name="Text Box 18"/>
          <p:cNvSpPr txBox="1">
            <a:spLocks noChangeArrowheads="1"/>
          </p:cNvSpPr>
          <p:nvPr/>
        </p:nvSpPr>
        <p:spPr bwMode="auto">
          <a:xfrm>
            <a:off x="5040313" y="1909763"/>
            <a:ext cx="539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>
                <a:solidFill>
                  <a:schemeClr val="hlink"/>
                </a:solidFill>
              </a:rPr>
              <a:t>title</a:t>
            </a:r>
          </a:p>
        </p:txBody>
      </p:sp>
      <p:sp>
        <p:nvSpPr>
          <p:cNvPr id="29714" name="Line 19"/>
          <p:cNvSpPr>
            <a:spLocks noChangeShapeType="1"/>
          </p:cNvSpPr>
          <p:nvPr/>
        </p:nvSpPr>
        <p:spPr bwMode="auto">
          <a:xfrm flipH="1">
            <a:off x="4605338" y="2205038"/>
            <a:ext cx="504825" cy="3603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20806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640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640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640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640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641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641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641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641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641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1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642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2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3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6434" name="Rectangle 50"/>
          <p:cNvSpPr>
            <a:spLocks noChangeArrowheads="1"/>
          </p:cNvSpPr>
          <p:nvPr/>
        </p:nvSpPr>
        <p:spPr bwMode="auto">
          <a:xfrm>
            <a:off x="3992563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</a:t>
            </a:r>
          </a:p>
        </p:txBody>
      </p:sp>
    </p:spTree>
    <p:extLst>
      <p:ext uri="{BB962C8B-B14F-4D97-AF65-F5344CB8AC3E}">
        <p14:creationId xmlns:p14="http://schemas.microsoft.com/office/powerpoint/2010/main" xmlns="" val="405398166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742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742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2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743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743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743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743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743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3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744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744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7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8" name="Line 50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7459" name="Rectangle 51"/>
          <p:cNvSpPr>
            <a:spLocks noChangeArrowheads="1"/>
          </p:cNvSpPr>
          <p:nvPr/>
        </p:nvSpPr>
        <p:spPr bwMode="auto">
          <a:xfrm>
            <a:off x="3992563" y="5568950"/>
            <a:ext cx="13319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</a:t>
            </a:r>
          </a:p>
        </p:txBody>
      </p:sp>
    </p:spTree>
    <p:extLst>
      <p:ext uri="{BB962C8B-B14F-4D97-AF65-F5344CB8AC3E}">
        <p14:creationId xmlns:p14="http://schemas.microsoft.com/office/powerpoint/2010/main" xmlns="" val="408513175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845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845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845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845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845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846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846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846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846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1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2" name="Line 50"/>
          <p:cNvSpPr>
            <a:spLocks noChangeShapeType="1"/>
          </p:cNvSpPr>
          <p:nvPr/>
        </p:nvSpPr>
        <p:spPr bwMode="auto">
          <a:xfrm flipH="1">
            <a:off x="3141663" y="4221163"/>
            <a:ext cx="373062" cy="7953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3" name="Line 51"/>
          <p:cNvSpPr>
            <a:spLocks noChangeShapeType="1"/>
          </p:cNvSpPr>
          <p:nvPr/>
        </p:nvSpPr>
        <p:spPr bwMode="auto">
          <a:xfrm>
            <a:off x="2546350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8484" name="Rectangle 52"/>
          <p:cNvSpPr>
            <a:spLocks noChangeArrowheads="1"/>
          </p:cNvSpPr>
          <p:nvPr/>
        </p:nvSpPr>
        <p:spPr bwMode="auto">
          <a:xfrm>
            <a:off x="3779838" y="5568950"/>
            <a:ext cx="17605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</a:t>
            </a:r>
          </a:p>
        </p:txBody>
      </p:sp>
    </p:spTree>
    <p:extLst>
      <p:ext uri="{BB962C8B-B14F-4D97-AF65-F5344CB8AC3E}">
        <p14:creationId xmlns:p14="http://schemas.microsoft.com/office/powerpoint/2010/main" xmlns="" val="252870787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7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8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1949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5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6" name="Line 50"/>
          <p:cNvSpPr>
            <a:spLocks noChangeShapeType="1"/>
          </p:cNvSpPr>
          <p:nvPr/>
        </p:nvSpPr>
        <p:spPr bwMode="auto">
          <a:xfrm flipH="1">
            <a:off x="3408363" y="4338638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19507" name="Rectangle 51"/>
          <p:cNvSpPr>
            <a:spLocks noChangeArrowheads="1"/>
          </p:cNvSpPr>
          <p:nvPr/>
        </p:nvSpPr>
        <p:spPr bwMode="auto">
          <a:xfrm>
            <a:off x="3779838" y="5568950"/>
            <a:ext cx="17605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</a:t>
            </a:r>
          </a:p>
        </p:txBody>
      </p:sp>
    </p:spTree>
    <p:extLst>
      <p:ext uri="{BB962C8B-B14F-4D97-AF65-F5344CB8AC3E}">
        <p14:creationId xmlns:p14="http://schemas.microsoft.com/office/powerpoint/2010/main" xmlns="" val="26191258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04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4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05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05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05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05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05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05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05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05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29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0" name="Line 50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0531" name="Rectangle 51"/>
          <p:cNvSpPr>
            <a:spLocks noChangeArrowheads="1"/>
          </p:cNvSpPr>
          <p:nvPr/>
        </p:nvSpPr>
        <p:spPr bwMode="auto">
          <a:xfrm>
            <a:off x="3779838" y="5568950"/>
            <a:ext cx="17605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</a:t>
            </a:r>
          </a:p>
        </p:txBody>
      </p:sp>
    </p:spTree>
    <p:extLst>
      <p:ext uri="{BB962C8B-B14F-4D97-AF65-F5344CB8AC3E}">
        <p14:creationId xmlns:p14="http://schemas.microsoft.com/office/powerpoint/2010/main" xmlns="" val="25378661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152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153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153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153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153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153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3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2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3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4" name="Line 50"/>
          <p:cNvSpPr>
            <a:spLocks noChangeShapeType="1"/>
          </p:cNvSpPr>
          <p:nvPr/>
        </p:nvSpPr>
        <p:spPr bwMode="auto">
          <a:xfrm>
            <a:off x="3794125" y="4337050"/>
            <a:ext cx="252413" cy="70008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5" name="Line 51"/>
          <p:cNvSpPr>
            <a:spLocks noChangeShapeType="1"/>
          </p:cNvSpPr>
          <p:nvPr/>
        </p:nvSpPr>
        <p:spPr bwMode="auto">
          <a:xfrm>
            <a:off x="3527425" y="5273675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1556" name="Rectangle 52"/>
          <p:cNvSpPr>
            <a:spLocks noChangeArrowheads="1"/>
          </p:cNvSpPr>
          <p:nvPr/>
        </p:nvSpPr>
        <p:spPr bwMode="auto">
          <a:xfrm>
            <a:off x="3530600" y="5568950"/>
            <a:ext cx="22574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</a:t>
            </a:r>
          </a:p>
        </p:txBody>
      </p:sp>
    </p:spTree>
    <p:extLst>
      <p:ext uri="{BB962C8B-B14F-4D97-AF65-F5344CB8AC3E}">
        <p14:creationId xmlns:p14="http://schemas.microsoft.com/office/powerpoint/2010/main" xmlns="" val="193626112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25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25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25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25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25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25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25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25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25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6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7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8" name="Line 50"/>
          <p:cNvSpPr>
            <a:spLocks noChangeShapeType="1"/>
          </p:cNvSpPr>
          <p:nvPr/>
        </p:nvSpPr>
        <p:spPr bwMode="auto">
          <a:xfrm>
            <a:off x="4011613" y="4213225"/>
            <a:ext cx="280987" cy="7826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3530600" y="5568950"/>
            <a:ext cx="22574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</a:t>
            </a:r>
          </a:p>
        </p:txBody>
      </p:sp>
    </p:spTree>
    <p:extLst>
      <p:ext uri="{BB962C8B-B14F-4D97-AF65-F5344CB8AC3E}">
        <p14:creationId xmlns:p14="http://schemas.microsoft.com/office/powerpoint/2010/main" xmlns="" val="273795863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6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355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5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356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356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356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356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356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6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357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357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357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357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357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358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358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358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358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358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8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2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59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0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1" name="Line 49"/>
          <p:cNvSpPr>
            <a:spLocks noChangeShapeType="1"/>
          </p:cNvSpPr>
          <p:nvPr/>
        </p:nvSpPr>
        <p:spPr bwMode="auto">
          <a:xfrm>
            <a:off x="2970213" y="3187700"/>
            <a:ext cx="500062" cy="6985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2" name="Line 50"/>
          <p:cNvSpPr>
            <a:spLocks noChangeShapeType="1"/>
          </p:cNvSpPr>
          <p:nvPr/>
        </p:nvSpPr>
        <p:spPr bwMode="auto">
          <a:xfrm>
            <a:off x="2759075" y="40370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3603" name="Rectangle 51"/>
          <p:cNvSpPr>
            <a:spLocks noChangeArrowheads="1"/>
          </p:cNvSpPr>
          <p:nvPr/>
        </p:nvSpPr>
        <p:spPr bwMode="auto">
          <a:xfrm>
            <a:off x="3284538" y="5568950"/>
            <a:ext cx="27543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</a:t>
            </a:r>
          </a:p>
        </p:txBody>
      </p:sp>
    </p:spTree>
    <p:extLst>
      <p:ext uri="{BB962C8B-B14F-4D97-AF65-F5344CB8AC3E}">
        <p14:creationId xmlns:p14="http://schemas.microsoft.com/office/powerpoint/2010/main" xmlns="" val="16085300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59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460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460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0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461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1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4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5" name="Line 49"/>
          <p:cNvSpPr>
            <a:spLocks noChangeShapeType="1"/>
          </p:cNvSpPr>
          <p:nvPr/>
        </p:nvSpPr>
        <p:spPr bwMode="auto">
          <a:xfrm>
            <a:off x="3186113" y="3006725"/>
            <a:ext cx="573087" cy="7731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4626" name="Rectangle 50"/>
          <p:cNvSpPr>
            <a:spLocks noChangeArrowheads="1"/>
          </p:cNvSpPr>
          <p:nvPr/>
        </p:nvSpPr>
        <p:spPr bwMode="auto">
          <a:xfrm>
            <a:off x="3284538" y="5568950"/>
            <a:ext cx="27543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</a:t>
            </a:r>
          </a:p>
        </p:txBody>
      </p:sp>
    </p:spTree>
    <p:extLst>
      <p:ext uri="{BB962C8B-B14F-4D97-AF65-F5344CB8AC3E}">
        <p14:creationId xmlns:p14="http://schemas.microsoft.com/office/powerpoint/2010/main" xmlns="" val="42981641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3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4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19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1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3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1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3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5634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5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8" name="Line 48"/>
          <p:cNvSpPr>
            <a:spLocks noChangeShapeType="1"/>
          </p:cNvSpPr>
          <p:nvPr/>
        </p:nvSpPr>
        <p:spPr bwMode="auto">
          <a:xfrm flipH="1">
            <a:off x="2878138" y="1992313"/>
            <a:ext cx="1536700" cy="6254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49" name="Line 49"/>
          <p:cNvSpPr>
            <a:spLocks noChangeShapeType="1"/>
          </p:cNvSpPr>
          <p:nvPr/>
        </p:nvSpPr>
        <p:spPr bwMode="auto">
          <a:xfrm>
            <a:off x="1927225" y="2873375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5650" name="Rectangle 50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:p14="http://schemas.microsoft.com/office/powerpoint/2010/main" xmlns="" val="34626908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5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314825"/>
            <a:ext cx="63690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Arial" charset="0"/>
                <a:cs typeface="Arial" charset="0"/>
              </a:rPr>
              <a:t>The nested tags define a tree rooted at the HTML tag</a:t>
            </a:r>
            <a:endParaRPr lang="en-US" altLang="en-US" sz="24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&lt;html&gt;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&lt;title&gt;Hello World!&lt;/title&gt;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&lt;/head&gt;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</a:t>
            </a:r>
            <a:r>
              <a:rPr lang="en-US" altLang="en-US" sz="140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&lt;h1&gt;This is a &lt;u&gt;Heading&lt;/u&gt;&lt;/h1&gt;</a:t>
            </a:r>
          </a:p>
          <a:p>
            <a:pPr>
              <a:buFontTx/>
              <a:buNone/>
            </a:pPr>
            <a:endParaRPr lang="en-US" alt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&lt;p&gt;This is a paragraph with some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    &lt;u&gt;underlined&lt;/u&gt; text.&lt;/p&gt;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    &lt;/body&gt;</a:t>
            </a:r>
          </a:p>
          <a:p>
            <a:pPr>
              <a:buFontTx/>
              <a:buNone/>
            </a:pPr>
            <a:r>
              <a:rPr lang="en-US" altLang="en-US" sz="1400" smtClean="0">
                <a:latin typeface="Consolas" pitchFamily="49" charset="0"/>
                <a:cs typeface="Consolas" pitchFamily="49" charset="0"/>
              </a:rPr>
              <a:t>		&lt;/html&gt;</a:t>
            </a:r>
          </a:p>
        </p:txBody>
      </p:sp>
    </p:spTree>
    <p:extLst>
      <p:ext uri="{BB962C8B-B14F-4D97-AF65-F5344CB8AC3E}">
        <p14:creationId xmlns:p14="http://schemas.microsoft.com/office/powerpoint/2010/main" xmlns="" val="145871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663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663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663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663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663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664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664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664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664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664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665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665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665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665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665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6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2" name="Line 48"/>
          <p:cNvSpPr>
            <a:spLocks noChangeShapeType="1"/>
          </p:cNvSpPr>
          <p:nvPr/>
        </p:nvSpPr>
        <p:spPr bwMode="auto">
          <a:xfrm flipH="1">
            <a:off x="3205163" y="2333625"/>
            <a:ext cx="1370012" cy="56991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6673" name="Rectangle 49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:p14="http://schemas.microsoft.com/office/powerpoint/2010/main" xmlns="" val="26298254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1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2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765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765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5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766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766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766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766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766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6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767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767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767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767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767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7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768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768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0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1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2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7697" name="Rectangle 49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:p14="http://schemas.microsoft.com/office/powerpoint/2010/main" xmlns="" val="178027704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5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868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868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868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868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869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869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869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869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869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69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870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870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870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870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0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1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8722" name="Rectangle 50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:p14="http://schemas.microsoft.com/office/powerpoint/2010/main" xmlns="" val="241683217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3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2970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2970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2970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2970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0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2971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2971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2971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2971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2971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1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2972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2972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2972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2972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2972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2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2973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5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6" name="Line 50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29747" name="Rectangle 51"/>
          <p:cNvSpPr>
            <a:spLocks noChangeArrowheads="1"/>
          </p:cNvSpPr>
          <p:nvPr/>
        </p:nvSpPr>
        <p:spPr bwMode="auto">
          <a:xfrm>
            <a:off x="3035300" y="5568950"/>
            <a:ext cx="32512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</a:t>
            </a:r>
          </a:p>
        </p:txBody>
      </p:sp>
    </p:spTree>
    <p:extLst>
      <p:ext uri="{BB962C8B-B14F-4D97-AF65-F5344CB8AC3E}">
        <p14:creationId xmlns:p14="http://schemas.microsoft.com/office/powerpoint/2010/main" xmlns="" val="148501388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7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073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074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074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074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074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074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4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075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075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075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6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0" name="Line 50"/>
          <p:cNvSpPr>
            <a:spLocks noChangeShapeType="1"/>
          </p:cNvSpPr>
          <p:nvPr/>
        </p:nvSpPr>
        <p:spPr bwMode="auto">
          <a:xfrm flipH="1">
            <a:off x="4956175" y="4232275"/>
            <a:ext cx="373063" cy="7953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1" name="Line 51"/>
          <p:cNvSpPr>
            <a:spLocks noChangeShapeType="1"/>
          </p:cNvSpPr>
          <p:nvPr/>
        </p:nvSpPr>
        <p:spPr bwMode="auto">
          <a:xfrm>
            <a:off x="4498975" y="5275263"/>
            <a:ext cx="295275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0772" name="Rectangle 52"/>
          <p:cNvSpPr>
            <a:spLocks noChangeArrowheads="1"/>
          </p:cNvSpPr>
          <p:nvPr/>
        </p:nvSpPr>
        <p:spPr bwMode="auto">
          <a:xfrm>
            <a:off x="2809875" y="5568950"/>
            <a:ext cx="37020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</a:t>
            </a:r>
          </a:p>
        </p:txBody>
      </p:sp>
    </p:spTree>
    <p:extLst>
      <p:ext uri="{BB962C8B-B14F-4D97-AF65-F5344CB8AC3E}">
        <p14:creationId xmlns:p14="http://schemas.microsoft.com/office/powerpoint/2010/main" xmlns="" val="95456859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1" name="Rectangle 47"/>
          <p:cNvSpPr>
            <a:spLocks noGrp="1" noChangeArrowheads="1"/>
          </p:cNvSpPr>
          <p:nvPr>
            <p:ph type="title"/>
          </p:nvPr>
        </p:nvSpPr>
        <p:spPr>
          <a:xfrm>
            <a:off x="663575" y="609600"/>
            <a:ext cx="7772400" cy="1143000"/>
          </a:xfrm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17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17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17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17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17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17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17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17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17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17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17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6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17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17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17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17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17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3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4" name="Line 50"/>
          <p:cNvSpPr>
            <a:spLocks noChangeShapeType="1"/>
          </p:cNvSpPr>
          <p:nvPr/>
        </p:nvSpPr>
        <p:spPr bwMode="auto">
          <a:xfrm flipH="1">
            <a:off x="5202238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1795" name="Rectangle 51"/>
          <p:cNvSpPr>
            <a:spLocks noChangeArrowheads="1"/>
          </p:cNvSpPr>
          <p:nvPr/>
        </p:nvSpPr>
        <p:spPr bwMode="auto">
          <a:xfrm>
            <a:off x="2809875" y="5568950"/>
            <a:ext cx="37020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</a:t>
            </a:r>
          </a:p>
        </p:txBody>
      </p:sp>
    </p:spTree>
    <p:extLst>
      <p:ext uri="{BB962C8B-B14F-4D97-AF65-F5344CB8AC3E}">
        <p14:creationId xmlns:p14="http://schemas.microsoft.com/office/powerpoint/2010/main" xmlns="" val="336065917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277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277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278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278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278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278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278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279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279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279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279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279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280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280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4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6" name="Line 48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7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8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2819" name="Rectangle 51"/>
          <p:cNvSpPr>
            <a:spLocks noChangeArrowheads="1"/>
          </p:cNvSpPr>
          <p:nvPr/>
        </p:nvSpPr>
        <p:spPr bwMode="auto">
          <a:xfrm>
            <a:off x="2809875" y="5568950"/>
            <a:ext cx="37020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</a:t>
            </a:r>
          </a:p>
        </p:txBody>
      </p:sp>
    </p:spTree>
    <p:extLst>
      <p:ext uri="{BB962C8B-B14F-4D97-AF65-F5344CB8AC3E}">
        <p14:creationId xmlns:p14="http://schemas.microsoft.com/office/powerpoint/2010/main" xmlns="" val="399988183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379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380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380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380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380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380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381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381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381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381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381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1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382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382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382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382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3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0" name="Line 48"/>
          <p:cNvSpPr>
            <a:spLocks noChangeShapeType="1"/>
          </p:cNvSpPr>
          <p:nvPr/>
        </p:nvSpPr>
        <p:spPr bwMode="auto">
          <a:xfrm>
            <a:off x="5608638" y="431323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1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2" name="Line 50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3" name="Line 51"/>
          <p:cNvSpPr>
            <a:spLocks noChangeShapeType="1"/>
          </p:cNvSpPr>
          <p:nvPr/>
        </p:nvSpPr>
        <p:spPr bwMode="auto">
          <a:xfrm>
            <a:off x="5364163" y="5283200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3844" name="Rectangle 52"/>
          <p:cNvSpPr>
            <a:spLocks noChangeArrowheads="1"/>
          </p:cNvSpPr>
          <p:nvPr/>
        </p:nvSpPr>
        <p:spPr bwMode="auto">
          <a:xfrm>
            <a:off x="2528888" y="5568950"/>
            <a:ext cx="42656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</a:t>
            </a:r>
          </a:p>
        </p:txBody>
      </p:sp>
    </p:spTree>
    <p:extLst>
      <p:ext uri="{BB962C8B-B14F-4D97-AF65-F5344CB8AC3E}">
        <p14:creationId xmlns:p14="http://schemas.microsoft.com/office/powerpoint/2010/main" xmlns="" val="209443819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482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482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482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482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482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483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483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483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483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483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3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484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484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484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484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484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4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5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6" name="Line 50"/>
          <p:cNvSpPr>
            <a:spLocks noChangeShapeType="1"/>
          </p:cNvSpPr>
          <p:nvPr/>
        </p:nvSpPr>
        <p:spPr bwMode="auto">
          <a:xfrm>
            <a:off x="5803900" y="4224338"/>
            <a:ext cx="280988" cy="78263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4867" name="Rectangle 51"/>
          <p:cNvSpPr>
            <a:spLocks noChangeArrowheads="1"/>
          </p:cNvSpPr>
          <p:nvPr/>
        </p:nvSpPr>
        <p:spPr bwMode="auto">
          <a:xfrm>
            <a:off x="2528888" y="5568950"/>
            <a:ext cx="42656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</a:t>
            </a:r>
          </a:p>
        </p:txBody>
      </p:sp>
    </p:spTree>
    <p:extLst>
      <p:ext uri="{BB962C8B-B14F-4D97-AF65-F5344CB8AC3E}">
        <p14:creationId xmlns:p14="http://schemas.microsoft.com/office/powerpoint/2010/main" xmlns="" val="304345779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3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4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5845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7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5848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5852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3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5854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5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5856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7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5858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59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5860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1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5862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3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5864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5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5866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7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5868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69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5870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1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5872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3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5874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5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89" name="Line 49"/>
          <p:cNvSpPr>
            <a:spLocks noChangeShapeType="1"/>
          </p:cNvSpPr>
          <p:nvPr/>
        </p:nvSpPr>
        <p:spPr bwMode="auto">
          <a:xfrm flipH="1">
            <a:off x="5564188" y="3011488"/>
            <a:ext cx="604837" cy="76835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0" name="Line 50"/>
          <p:cNvSpPr>
            <a:spLocks noChangeShapeType="1"/>
          </p:cNvSpPr>
          <p:nvPr/>
        </p:nvSpPr>
        <p:spPr bwMode="auto">
          <a:xfrm>
            <a:off x="4584700" y="4046538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5891" name="Rectangle 51"/>
          <p:cNvSpPr>
            <a:spLocks noChangeArrowheads="1"/>
          </p:cNvSpPr>
          <p:nvPr/>
        </p:nvSpPr>
        <p:spPr bwMode="auto">
          <a:xfrm>
            <a:off x="2292350" y="5568950"/>
            <a:ext cx="4738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</a:t>
            </a:r>
          </a:p>
        </p:txBody>
      </p:sp>
    </p:spTree>
    <p:extLst>
      <p:ext uri="{BB962C8B-B14F-4D97-AF65-F5344CB8AC3E}">
        <p14:creationId xmlns:p14="http://schemas.microsoft.com/office/powerpoint/2010/main" xmlns="" val="315920109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9" descr="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76450"/>
            <a:ext cx="63690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Example: XHTML and CSS</a:t>
            </a:r>
          </a:p>
        </p:txBody>
      </p:sp>
      <p:sp>
        <p:nvSpPr>
          <p:cNvPr id="31747" name="Rectangle 10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Web browsers render  this tree as a web page</a:t>
            </a:r>
          </a:p>
        </p:txBody>
      </p:sp>
      <p:pic>
        <p:nvPicPr>
          <p:cNvPr id="31749" name="Picture 4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502150"/>
            <a:ext cx="6424613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Line 6"/>
          <p:cNvSpPr>
            <a:spLocks noChangeShapeType="1"/>
          </p:cNvSpPr>
          <p:nvPr/>
        </p:nvSpPr>
        <p:spPr bwMode="auto">
          <a:xfrm>
            <a:off x="1403350" y="3429000"/>
            <a:ext cx="1584325" cy="1150938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1" name="Line 7"/>
          <p:cNvSpPr>
            <a:spLocks noChangeShapeType="1"/>
          </p:cNvSpPr>
          <p:nvPr/>
        </p:nvSpPr>
        <p:spPr bwMode="auto">
          <a:xfrm>
            <a:off x="2843213" y="3429000"/>
            <a:ext cx="360362" cy="20875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31752" name="Line 8"/>
          <p:cNvSpPr>
            <a:spLocks noChangeShapeType="1"/>
          </p:cNvSpPr>
          <p:nvPr/>
        </p:nvSpPr>
        <p:spPr bwMode="auto">
          <a:xfrm>
            <a:off x="3708400" y="3789363"/>
            <a:ext cx="28733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50780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686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687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687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687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687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687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7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688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688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688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688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688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8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689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689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689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689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689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3" name="Line 49"/>
          <p:cNvSpPr>
            <a:spLocks noChangeShapeType="1"/>
          </p:cNvSpPr>
          <p:nvPr/>
        </p:nvSpPr>
        <p:spPr bwMode="auto">
          <a:xfrm flipH="1">
            <a:off x="5862638" y="3214688"/>
            <a:ext cx="561975" cy="7143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6914" name="Rectangle 50"/>
          <p:cNvSpPr>
            <a:spLocks noChangeArrowheads="1"/>
          </p:cNvSpPr>
          <p:nvPr/>
        </p:nvSpPr>
        <p:spPr bwMode="auto">
          <a:xfrm>
            <a:off x="2292350" y="5568950"/>
            <a:ext cx="4738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</a:t>
            </a:r>
          </a:p>
        </p:txBody>
      </p:sp>
    </p:spTree>
    <p:extLst>
      <p:ext uri="{BB962C8B-B14F-4D97-AF65-F5344CB8AC3E}">
        <p14:creationId xmlns:p14="http://schemas.microsoft.com/office/powerpoint/2010/main" xmlns="" val="397838342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1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2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7893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792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6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7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7938" name="Rectangle 50"/>
          <p:cNvSpPr>
            <a:spLocks noChangeArrowheads="1"/>
          </p:cNvSpPr>
          <p:nvPr/>
        </p:nvSpPr>
        <p:spPr bwMode="auto">
          <a:xfrm>
            <a:off x="2292350" y="5568950"/>
            <a:ext cx="4738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</a:t>
            </a:r>
          </a:p>
        </p:txBody>
      </p:sp>
    </p:spTree>
    <p:extLst>
      <p:ext uri="{BB962C8B-B14F-4D97-AF65-F5344CB8AC3E}">
        <p14:creationId xmlns:p14="http://schemas.microsoft.com/office/powerpoint/2010/main" xmlns="" val="15224777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891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891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1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892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892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892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892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892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893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893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893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893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893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894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894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894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894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4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5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6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7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58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0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1" name="Line 49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2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8963" name="Rectangle 51"/>
          <p:cNvSpPr>
            <a:spLocks noChangeArrowheads="1"/>
          </p:cNvSpPr>
          <p:nvPr/>
        </p:nvSpPr>
        <p:spPr bwMode="auto">
          <a:xfrm>
            <a:off x="2292350" y="5568950"/>
            <a:ext cx="47386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</a:t>
            </a:r>
          </a:p>
        </p:txBody>
      </p:sp>
    </p:spTree>
    <p:extLst>
      <p:ext uri="{BB962C8B-B14F-4D97-AF65-F5344CB8AC3E}">
        <p14:creationId xmlns:p14="http://schemas.microsoft.com/office/powerpoint/2010/main" xmlns="" val="850456811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9940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5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7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49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1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3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5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39956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7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39958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59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39960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1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39962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3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39964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5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39966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7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39968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69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39970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1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79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0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1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2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5" name="Line 49"/>
          <p:cNvSpPr>
            <a:spLocks noChangeShapeType="1"/>
          </p:cNvSpPr>
          <p:nvPr/>
        </p:nvSpPr>
        <p:spPr bwMode="auto">
          <a:xfrm flipH="1">
            <a:off x="6888163" y="4264025"/>
            <a:ext cx="330200" cy="7318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6" name="Line 50"/>
          <p:cNvSpPr>
            <a:spLocks noChangeShapeType="1"/>
          </p:cNvSpPr>
          <p:nvPr/>
        </p:nvSpPr>
        <p:spPr bwMode="auto">
          <a:xfrm>
            <a:off x="6335713" y="5254625"/>
            <a:ext cx="338137" cy="7938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7" name="Line 51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39988" name="Rectangle 52"/>
          <p:cNvSpPr>
            <a:spLocks noChangeArrowheads="1"/>
          </p:cNvSpPr>
          <p:nvPr/>
        </p:nvSpPr>
        <p:spPr bwMode="auto">
          <a:xfrm>
            <a:off x="2032000" y="5568950"/>
            <a:ext cx="5257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</a:t>
            </a:r>
          </a:p>
        </p:txBody>
      </p:sp>
    </p:spTree>
    <p:extLst>
      <p:ext uri="{BB962C8B-B14F-4D97-AF65-F5344CB8AC3E}">
        <p14:creationId xmlns:p14="http://schemas.microsoft.com/office/powerpoint/2010/main" xmlns="" val="412166598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096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096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096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6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097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097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097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097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097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7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098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098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098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098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098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8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099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099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099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099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3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4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5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6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09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0" name="Line 50"/>
          <p:cNvSpPr>
            <a:spLocks noChangeShapeType="1"/>
          </p:cNvSpPr>
          <p:nvPr/>
        </p:nvSpPr>
        <p:spPr bwMode="auto">
          <a:xfrm flipH="1">
            <a:off x="7091363" y="4327525"/>
            <a:ext cx="298450" cy="71120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011" name="Rectangle 51"/>
          <p:cNvSpPr>
            <a:spLocks noChangeArrowheads="1"/>
          </p:cNvSpPr>
          <p:nvPr/>
        </p:nvSpPr>
        <p:spPr bwMode="auto">
          <a:xfrm>
            <a:off x="2032000" y="5568950"/>
            <a:ext cx="5257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</a:t>
            </a:r>
          </a:p>
        </p:txBody>
      </p:sp>
    </p:spTree>
    <p:extLst>
      <p:ext uri="{BB962C8B-B14F-4D97-AF65-F5344CB8AC3E}">
        <p14:creationId xmlns:p14="http://schemas.microsoft.com/office/powerpoint/2010/main" xmlns="" val="23074253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199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199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199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199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200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200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200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200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200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0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201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201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201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201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201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1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2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2" name="Line 48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3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4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2035" name="Rectangle 51"/>
          <p:cNvSpPr>
            <a:spLocks noChangeArrowheads="1"/>
          </p:cNvSpPr>
          <p:nvPr/>
        </p:nvSpPr>
        <p:spPr bwMode="auto">
          <a:xfrm>
            <a:off x="2032000" y="5568950"/>
            <a:ext cx="52578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</a:t>
            </a:r>
          </a:p>
        </p:txBody>
      </p:sp>
    </p:spTree>
    <p:extLst>
      <p:ext uri="{BB962C8B-B14F-4D97-AF65-F5344CB8AC3E}">
        <p14:creationId xmlns:p14="http://schemas.microsoft.com/office/powerpoint/2010/main" xmlns="" val="312131295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301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301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301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301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302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302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302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302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302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303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303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303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303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303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3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304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304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4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6" name="Line 48"/>
          <p:cNvSpPr>
            <a:spLocks noChangeShapeType="1"/>
          </p:cNvSpPr>
          <p:nvPr/>
        </p:nvSpPr>
        <p:spPr bwMode="auto">
          <a:xfrm>
            <a:off x="7507288" y="4344988"/>
            <a:ext cx="252412" cy="700087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7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8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59" name="Line 51"/>
          <p:cNvSpPr>
            <a:spLocks noChangeShapeType="1"/>
          </p:cNvSpPr>
          <p:nvPr/>
        </p:nvSpPr>
        <p:spPr bwMode="auto">
          <a:xfrm>
            <a:off x="7273925" y="5262563"/>
            <a:ext cx="3810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3060" name="Rectangle 52"/>
          <p:cNvSpPr>
            <a:spLocks noChangeArrowheads="1"/>
          </p:cNvSpPr>
          <p:nvPr/>
        </p:nvSpPr>
        <p:spPr bwMode="auto">
          <a:xfrm>
            <a:off x="1763713" y="5568950"/>
            <a:ext cx="57991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</a:t>
            </a:r>
          </a:p>
        </p:txBody>
      </p:sp>
    </p:spTree>
    <p:extLst>
      <p:ext uri="{BB962C8B-B14F-4D97-AF65-F5344CB8AC3E}">
        <p14:creationId xmlns:p14="http://schemas.microsoft.com/office/powerpoint/2010/main" xmlns="" val="401032026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9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4036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4038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39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4040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4042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4044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5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4046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7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4048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49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4050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4052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3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4054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5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4056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7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4058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59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4060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1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4062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3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4064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5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4066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7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6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7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0" name="Line 48"/>
          <p:cNvSpPr>
            <a:spLocks noChangeShapeType="1"/>
          </p:cNvSpPr>
          <p:nvPr/>
        </p:nvSpPr>
        <p:spPr bwMode="auto">
          <a:xfrm>
            <a:off x="7721600" y="4205288"/>
            <a:ext cx="295275" cy="8112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1" name="Line 49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2" name="Line 50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4083" name="Rectangle 51"/>
          <p:cNvSpPr>
            <a:spLocks noChangeArrowheads="1"/>
          </p:cNvSpPr>
          <p:nvPr/>
        </p:nvSpPr>
        <p:spPr bwMode="auto">
          <a:xfrm>
            <a:off x="1763713" y="5568950"/>
            <a:ext cx="57991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</a:t>
            </a:r>
          </a:p>
        </p:txBody>
      </p:sp>
    </p:spTree>
    <p:extLst>
      <p:ext uri="{BB962C8B-B14F-4D97-AF65-F5344CB8AC3E}">
        <p14:creationId xmlns:p14="http://schemas.microsoft.com/office/powerpoint/2010/main" xmlns="" val="121327445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59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3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506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506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506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506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507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507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507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507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507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508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508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508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508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508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509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5092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4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5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09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4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5" name="Line 49"/>
          <p:cNvSpPr>
            <a:spLocks noChangeShapeType="1"/>
          </p:cNvSpPr>
          <p:nvPr/>
        </p:nvSpPr>
        <p:spPr bwMode="auto">
          <a:xfrm>
            <a:off x="6584950" y="3182938"/>
            <a:ext cx="525463" cy="73501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6" name="Line 50"/>
          <p:cNvSpPr>
            <a:spLocks noChangeShapeType="1"/>
          </p:cNvSpPr>
          <p:nvPr/>
        </p:nvSpPr>
        <p:spPr bwMode="auto">
          <a:xfrm>
            <a:off x="6430963" y="4057650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1492250" y="5568950"/>
            <a:ext cx="6340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</a:t>
            </a:r>
          </a:p>
        </p:txBody>
      </p:sp>
    </p:spTree>
    <p:extLst>
      <p:ext uri="{BB962C8B-B14F-4D97-AF65-F5344CB8AC3E}">
        <p14:creationId xmlns:p14="http://schemas.microsoft.com/office/powerpoint/2010/main" xmlns="" val="370548074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7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6084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6086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6088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6090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6092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6094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6096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6098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099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6100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1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6102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3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6104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5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6106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7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6108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09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6110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1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6112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3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6114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5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6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7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8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19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8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29" name="Line 49"/>
          <p:cNvSpPr>
            <a:spLocks noChangeShapeType="1"/>
          </p:cNvSpPr>
          <p:nvPr/>
        </p:nvSpPr>
        <p:spPr bwMode="auto">
          <a:xfrm>
            <a:off x="6808788" y="3011488"/>
            <a:ext cx="557212" cy="77787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6130" name="Rectangle 50"/>
          <p:cNvSpPr>
            <a:spLocks noChangeArrowheads="1"/>
          </p:cNvSpPr>
          <p:nvPr/>
        </p:nvSpPr>
        <p:spPr bwMode="auto">
          <a:xfrm>
            <a:off x="1492250" y="5568950"/>
            <a:ext cx="6340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</a:t>
            </a:r>
          </a:p>
        </p:txBody>
      </p:sp>
    </p:spTree>
    <p:extLst>
      <p:ext uri="{BB962C8B-B14F-4D97-AF65-F5344CB8AC3E}">
        <p14:creationId xmlns:p14="http://schemas.microsoft.com/office/powerpoint/2010/main" xmlns="" val="13682370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35756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General Trees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abstract tree does not restrict the number of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 this tree, the degrees vary:</a:t>
            </a:r>
          </a:p>
        </p:txBody>
      </p:sp>
      <p:graphicFrame>
        <p:nvGraphicFramePr>
          <p:cNvPr id="3113" name="Group 41"/>
          <p:cNvGraphicFramePr>
            <a:graphicFrameLocks noGrp="1"/>
          </p:cNvGraphicFramePr>
          <p:nvPr/>
        </p:nvGraphicFramePr>
        <p:xfrm>
          <a:off x="827088" y="3103563"/>
          <a:ext cx="3384550" cy="1981200"/>
        </p:xfrm>
        <a:graphic>
          <a:graphicData uri="http://schemas.openxmlformats.org/drawingml/2006/table">
            <a:tbl>
              <a:tblPr/>
              <a:tblGrid>
                <a:gridCol w="1152138"/>
                <a:gridCol w="2232412"/>
              </a:tblGrid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Degree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Nodes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D, F, G, J, K, L, M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B, E, H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37109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07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08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1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7110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7112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3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7114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7116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7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7118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19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7120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1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7122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3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7124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5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7126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7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7128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29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7130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1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7132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3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7134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5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7136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7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7138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39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7140" name="Line 36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2" name="Line 38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3" name="Line 39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4" name="Line 40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5" name="Line 41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6" name="Line 4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7" name="Line 43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8" name="Line 4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49" name="Line 45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0" name="Line 46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2" name="Line 48"/>
          <p:cNvSpPr>
            <a:spLocks noChangeShapeType="1"/>
          </p:cNvSpPr>
          <p:nvPr/>
        </p:nvSpPr>
        <p:spPr bwMode="auto">
          <a:xfrm>
            <a:off x="4827588" y="2297113"/>
            <a:ext cx="1331912" cy="563562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3" name="Line 49"/>
          <p:cNvSpPr>
            <a:spLocks noChangeShapeType="1"/>
          </p:cNvSpPr>
          <p:nvPr/>
        </p:nvSpPr>
        <p:spPr bwMode="auto">
          <a:xfrm>
            <a:off x="5373688" y="297021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7154" name="Rectangle 50"/>
          <p:cNvSpPr>
            <a:spLocks noChangeArrowheads="1"/>
          </p:cNvSpPr>
          <p:nvPr/>
        </p:nvSpPr>
        <p:spPr bwMode="auto">
          <a:xfrm>
            <a:off x="1235075" y="5568950"/>
            <a:ext cx="68595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  C</a:t>
            </a:r>
          </a:p>
        </p:txBody>
      </p:sp>
    </p:spTree>
    <p:extLst>
      <p:ext uri="{BB962C8B-B14F-4D97-AF65-F5344CB8AC3E}">
        <p14:creationId xmlns:p14="http://schemas.microsoft.com/office/powerpoint/2010/main" xmlns="" val="202195014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5" name="Rectangle 47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813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813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813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813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814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814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814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814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814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815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815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815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815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815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5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816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816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6" name="Line 48"/>
          <p:cNvSpPr>
            <a:spLocks noChangeShapeType="1"/>
          </p:cNvSpPr>
          <p:nvPr/>
        </p:nvSpPr>
        <p:spPr bwMode="auto">
          <a:xfrm>
            <a:off x="5041900" y="2095500"/>
            <a:ext cx="1331913" cy="563563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8177" name="Rectangle 49"/>
          <p:cNvSpPr>
            <a:spLocks noChangeArrowheads="1"/>
          </p:cNvSpPr>
          <p:nvPr/>
        </p:nvSpPr>
        <p:spPr bwMode="auto">
          <a:xfrm>
            <a:off x="1228725" y="5568950"/>
            <a:ext cx="685958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  C</a:t>
            </a:r>
          </a:p>
        </p:txBody>
      </p:sp>
    </p:spTree>
    <p:extLst>
      <p:ext uri="{BB962C8B-B14F-4D97-AF65-F5344CB8AC3E}">
        <p14:creationId xmlns:p14="http://schemas.microsoft.com/office/powerpoint/2010/main" xmlns="" val="310771133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5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4915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5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4916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4916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4916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4916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4916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6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4917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4917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4917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4917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4917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7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4918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4918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4918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4918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4918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8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19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0" name="Line 48"/>
          <p:cNvSpPr>
            <a:spLocks noChangeShapeType="1"/>
          </p:cNvSpPr>
          <p:nvPr/>
        </p:nvSpPr>
        <p:spPr bwMode="auto">
          <a:xfrm>
            <a:off x="3752850" y="1998663"/>
            <a:ext cx="647700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49201" name="Rectangle 49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  C  A</a:t>
            </a:r>
          </a:p>
        </p:txBody>
      </p:sp>
    </p:spTree>
    <p:extLst>
      <p:ext uri="{BB962C8B-B14F-4D97-AF65-F5344CB8AC3E}">
        <p14:creationId xmlns:p14="http://schemas.microsoft.com/office/powerpoint/2010/main" xmlns="" val="112867805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79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u="sng"/>
              <a:t>Post-order Traversal:</a:t>
            </a:r>
            <a:r>
              <a:rPr lang="en-US"/>
              <a:t/>
            </a:r>
            <a:br>
              <a:rPr lang="en-US"/>
            </a:br>
            <a:r>
              <a:rPr lang="en-US" sz="3600"/>
              <a:t>Left Child - Right Child - Root</a:t>
            </a:r>
          </a:p>
        </p:txBody>
      </p:sp>
      <p:sp>
        <p:nvSpPr>
          <p:cNvPr id="5018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50182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1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3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A</a:t>
            </a:r>
          </a:p>
        </p:txBody>
      </p:sp>
      <p:sp>
        <p:nvSpPr>
          <p:cNvPr id="50184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5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B</a:t>
            </a:r>
          </a:p>
        </p:txBody>
      </p:sp>
      <p:sp>
        <p:nvSpPr>
          <p:cNvPr id="50186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7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C</a:t>
            </a:r>
          </a:p>
        </p:txBody>
      </p:sp>
      <p:sp>
        <p:nvSpPr>
          <p:cNvPr id="50188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89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D</a:t>
            </a:r>
          </a:p>
        </p:txBody>
      </p:sp>
      <p:sp>
        <p:nvSpPr>
          <p:cNvPr id="50190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1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E</a:t>
            </a:r>
          </a:p>
        </p:txBody>
      </p:sp>
      <p:sp>
        <p:nvSpPr>
          <p:cNvPr id="50192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3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F</a:t>
            </a:r>
          </a:p>
        </p:txBody>
      </p:sp>
      <p:sp>
        <p:nvSpPr>
          <p:cNvPr id="50194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5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G</a:t>
            </a:r>
          </a:p>
        </p:txBody>
      </p:sp>
      <p:sp>
        <p:nvSpPr>
          <p:cNvPr id="50196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7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H</a:t>
            </a:r>
          </a:p>
        </p:txBody>
      </p:sp>
      <p:sp>
        <p:nvSpPr>
          <p:cNvPr id="50198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199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I</a:t>
            </a:r>
          </a:p>
        </p:txBody>
      </p:sp>
      <p:sp>
        <p:nvSpPr>
          <p:cNvPr id="50200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1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J</a:t>
            </a:r>
          </a:p>
        </p:txBody>
      </p:sp>
      <p:sp>
        <p:nvSpPr>
          <p:cNvPr id="50202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3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K</a:t>
            </a:r>
          </a:p>
        </p:txBody>
      </p:sp>
      <p:sp>
        <p:nvSpPr>
          <p:cNvPr id="50204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5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L</a:t>
            </a:r>
          </a:p>
        </p:txBody>
      </p:sp>
      <p:sp>
        <p:nvSpPr>
          <p:cNvPr id="50206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7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M</a:t>
            </a:r>
          </a:p>
        </p:txBody>
      </p:sp>
      <p:sp>
        <p:nvSpPr>
          <p:cNvPr id="50208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09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N</a:t>
            </a:r>
          </a:p>
        </p:txBody>
      </p:sp>
      <p:sp>
        <p:nvSpPr>
          <p:cNvPr id="50210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1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eaLnBrk="0" hangingPunct="0"/>
            <a:r>
              <a:rPr lang="en-US" sz="2000">
                <a:solidFill>
                  <a:srgbClr val="000000"/>
                </a:solidFill>
                <a:latin typeface="Helvetica" charset="0"/>
                <a:cs typeface="+mn-cs"/>
              </a:rPr>
              <a:t>O</a:t>
            </a:r>
          </a:p>
        </p:txBody>
      </p:sp>
      <p:sp>
        <p:nvSpPr>
          <p:cNvPr id="50212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3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4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5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1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endParaRPr lang="en-US" sz="2400" b="1">
              <a:solidFill>
                <a:srgbClr val="FFFFFF"/>
              </a:solidFill>
              <a:latin typeface="Helvetica" charset="0"/>
              <a:cs typeface="+mn-cs"/>
            </a:endParaRPr>
          </a:p>
        </p:txBody>
      </p:sp>
      <p:sp>
        <p:nvSpPr>
          <p:cNvPr id="50224" name="Rectangle 48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ctr" eaLnBrk="0" hangingPunct="0"/>
            <a:r>
              <a:rPr lang="en-US" sz="3200">
                <a:solidFill>
                  <a:srgbClr val="D93192"/>
                </a:solidFill>
                <a:latin typeface="Helvetica" charset="0"/>
                <a:cs typeface="+mn-cs"/>
              </a:rPr>
              <a:t>H  I  D  J  K  E  B  L  M  F  N  O  G  C  A</a:t>
            </a:r>
          </a:p>
        </p:txBody>
      </p:sp>
    </p:spTree>
    <p:extLst>
      <p:ext uri="{BB962C8B-B14F-4D97-AF65-F5344CB8AC3E}">
        <p14:creationId xmlns:p14="http://schemas.microsoft.com/office/powerpoint/2010/main" xmlns="" val="1993209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Pseudo-Code for</a:t>
            </a:r>
            <a:br>
              <a:rPr lang="en-US" sz="3600"/>
            </a:br>
            <a:r>
              <a:rPr lang="en-US" sz="3600"/>
              <a:t>Post-order Traversal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33413" y="2405063"/>
            <a:ext cx="7824787" cy="369093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u="sng"/>
              <a:t>post-traverse</a:t>
            </a:r>
            <a:endParaRPr lang="en-US"/>
          </a:p>
          <a:p>
            <a:pPr lvl="1">
              <a:buFontTx/>
              <a:buNone/>
            </a:pPr>
            <a:endParaRPr lang="en-US"/>
          </a:p>
          <a:p>
            <a:pPr lvl="1">
              <a:buFontTx/>
              <a:buNone/>
            </a:pPr>
            <a:r>
              <a:rPr lang="en-US" sz="3200"/>
              <a:t>post-traverse left subtree</a:t>
            </a:r>
          </a:p>
          <a:p>
            <a:pPr lvl="1">
              <a:buFontTx/>
              <a:buNone/>
            </a:pPr>
            <a:r>
              <a:rPr lang="en-US" sz="3200"/>
              <a:t>post-traverse right subtree</a:t>
            </a:r>
          </a:p>
          <a:p>
            <a:pPr lvl="1">
              <a:buFontTx/>
              <a:buNone/>
            </a:pPr>
            <a:r>
              <a:rPr lang="en-US" sz="3200"/>
              <a:t>visit current node		</a:t>
            </a:r>
            <a:r>
              <a:rPr lang="en-US" sz="2400" i="1"/>
              <a:t>e.g., print value</a:t>
            </a:r>
          </a:p>
        </p:txBody>
      </p:sp>
    </p:spTree>
    <p:extLst>
      <p:ext uri="{BB962C8B-B14F-4D97-AF65-F5344CB8AC3E}">
        <p14:creationId xmlns:p14="http://schemas.microsoft.com/office/powerpoint/2010/main" xmlns="" val="2214124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322513" y="990600"/>
            <a:ext cx="6435725" cy="5224463"/>
            <a:chOff x="1706" y="486"/>
            <a:chExt cx="4054" cy="3291"/>
          </a:xfrm>
        </p:grpSpPr>
        <p:sp>
          <p:nvSpPr>
            <p:cNvPr id="21528" name="Oval 6"/>
            <p:cNvSpPr>
              <a:spLocks noChangeArrowheads="1"/>
            </p:cNvSpPr>
            <p:nvPr/>
          </p:nvSpPr>
          <p:spPr bwMode="auto">
            <a:xfrm>
              <a:off x="3348" y="4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A</a:t>
              </a:r>
            </a:p>
          </p:txBody>
        </p:sp>
        <p:sp>
          <p:nvSpPr>
            <p:cNvPr id="21529" name="Oval 7"/>
            <p:cNvSpPr>
              <a:spLocks noChangeArrowheads="1"/>
            </p:cNvSpPr>
            <p:nvPr/>
          </p:nvSpPr>
          <p:spPr bwMode="auto">
            <a:xfrm>
              <a:off x="4420" y="1301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D</a:t>
              </a:r>
            </a:p>
          </p:txBody>
        </p:sp>
        <p:sp>
          <p:nvSpPr>
            <p:cNvPr id="21530" name="Oval 8"/>
            <p:cNvSpPr>
              <a:spLocks noChangeArrowheads="1"/>
            </p:cNvSpPr>
            <p:nvPr/>
          </p:nvSpPr>
          <p:spPr bwMode="auto">
            <a:xfrm>
              <a:off x="4918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F</a:t>
              </a:r>
            </a:p>
          </p:txBody>
        </p:sp>
        <p:sp>
          <p:nvSpPr>
            <p:cNvPr id="21531" name="Oval 9"/>
            <p:cNvSpPr>
              <a:spLocks noChangeArrowheads="1"/>
            </p:cNvSpPr>
            <p:nvPr/>
          </p:nvSpPr>
          <p:spPr bwMode="auto">
            <a:xfrm>
              <a:off x="1986" y="19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I</a:t>
              </a:r>
            </a:p>
          </p:txBody>
        </p:sp>
        <p:sp>
          <p:nvSpPr>
            <p:cNvPr id="21532" name="Oval 10"/>
            <p:cNvSpPr>
              <a:spLocks noChangeArrowheads="1"/>
            </p:cNvSpPr>
            <p:nvPr/>
          </p:nvSpPr>
          <p:spPr bwMode="auto">
            <a:xfrm>
              <a:off x="2479" y="12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B</a:t>
              </a:r>
            </a:p>
          </p:txBody>
        </p:sp>
        <p:sp>
          <p:nvSpPr>
            <p:cNvPr id="21533" name="Oval 11"/>
            <p:cNvSpPr>
              <a:spLocks noChangeArrowheads="1"/>
            </p:cNvSpPr>
            <p:nvPr/>
          </p:nvSpPr>
          <p:spPr bwMode="auto">
            <a:xfrm>
              <a:off x="4622" y="338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R</a:t>
              </a:r>
            </a:p>
          </p:txBody>
        </p:sp>
        <p:sp>
          <p:nvSpPr>
            <p:cNvPr id="21534" name="Oval 12"/>
            <p:cNvSpPr>
              <a:spLocks noChangeArrowheads="1"/>
            </p:cNvSpPr>
            <p:nvPr/>
          </p:nvSpPr>
          <p:spPr bwMode="auto">
            <a:xfrm>
              <a:off x="3053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S</a:t>
              </a:r>
            </a:p>
          </p:txBody>
        </p:sp>
        <p:sp>
          <p:nvSpPr>
            <p:cNvPr id="21535" name="Oval 13"/>
            <p:cNvSpPr>
              <a:spLocks noChangeArrowheads="1"/>
            </p:cNvSpPr>
            <p:nvPr/>
          </p:nvSpPr>
          <p:spPr bwMode="auto">
            <a:xfrm>
              <a:off x="5372" y="3379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P</a:t>
              </a:r>
            </a:p>
          </p:txBody>
        </p:sp>
        <p:sp>
          <p:nvSpPr>
            <p:cNvPr id="21536" name="Oval 14"/>
            <p:cNvSpPr>
              <a:spLocks noChangeArrowheads="1"/>
            </p:cNvSpPr>
            <p:nvPr/>
          </p:nvSpPr>
          <p:spPr bwMode="auto">
            <a:xfrm>
              <a:off x="4053" y="197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G</a:t>
              </a:r>
            </a:p>
          </p:txBody>
        </p:sp>
        <p:sp>
          <p:nvSpPr>
            <p:cNvPr id="21537" name="Oval 15"/>
            <p:cNvSpPr>
              <a:spLocks noChangeArrowheads="1"/>
            </p:cNvSpPr>
            <p:nvPr/>
          </p:nvSpPr>
          <p:spPr bwMode="auto">
            <a:xfrm>
              <a:off x="2894" y="198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H</a:t>
              </a:r>
            </a:p>
          </p:txBody>
        </p:sp>
        <p:sp>
          <p:nvSpPr>
            <p:cNvPr id="21538" name="Oval 16"/>
            <p:cNvSpPr>
              <a:spLocks noChangeArrowheads="1"/>
            </p:cNvSpPr>
            <p:nvPr/>
          </p:nvSpPr>
          <p:spPr bwMode="auto">
            <a:xfrm>
              <a:off x="2344" y="3398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T</a:t>
              </a:r>
            </a:p>
          </p:txBody>
        </p:sp>
        <p:sp>
          <p:nvSpPr>
            <p:cNvPr id="21539" name="Oval 17"/>
            <p:cNvSpPr>
              <a:spLocks noChangeArrowheads="1"/>
            </p:cNvSpPr>
            <p:nvPr/>
          </p:nvSpPr>
          <p:spPr bwMode="auto">
            <a:xfrm>
              <a:off x="2846" y="2800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M</a:t>
              </a:r>
            </a:p>
          </p:txBody>
        </p:sp>
        <p:sp>
          <p:nvSpPr>
            <p:cNvPr id="21540" name="Oval 18"/>
            <p:cNvSpPr>
              <a:spLocks noChangeArrowheads="1"/>
            </p:cNvSpPr>
            <p:nvPr/>
          </p:nvSpPr>
          <p:spPr bwMode="auto">
            <a:xfrm>
              <a:off x="2344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L</a:t>
              </a:r>
            </a:p>
          </p:txBody>
        </p:sp>
        <p:sp>
          <p:nvSpPr>
            <p:cNvPr id="21541" name="Oval 19"/>
            <p:cNvSpPr>
              <a:spLocks noChangeArrowheads="1"/>
            </p:cNvSpPr>
            <p:nvPr/>
          </p:nvSpPr>
          <p:spPr bwMode="auto">
            <a:xfrm>
              <a:off x="4909" y="2696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O</a:t>
              </a:r>
            </a:p>
          </p:txBody>
        </p:sp>
        <p:sp>
          <p:nvSpPr>
            <p:cNvPr id="21542" name="Oval 20"/>
            <p:cNvSpPr>
              <a:spLocks noChangeArrowheads="1"/>
            </p:cNvSpPr>
            <p:nvPr/>
          </p:nvSpPr>
          <p:spPr bwMode="auto">
            <a:xfrm>
              <a:off x="1706" y="277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K</a:t>
              </a:r>
            </a:p>
          </p:txBody>
        </p:sp>
        <p:sp>
          <p:nvSpPr>
            <p:cNvPr id="21543" name="Line 21"/>
            <p:cNvSpPr>
              <a:spLocks noChangeShapeType="1"/>
            </p:cNvSpPr>
            <p:nvPr/>
          </p:nvSpPr>
          <p:spPr bwMode="auto">
            <a:xfrm flipH="1">
              <a:off x="2806" y="796"/>
              <a:ext cx="604" cy="54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4" name="Line 22"/>
            <p:cNvSpPr>
              <a:spLocks noChangeShapeType="1"/>
            </p:cNvSpPr>
            <p:nvPr/>
          </p:nvSpPr>
          <p:spPr bwMode="auto">
            <a:xfrm>
              <a:off x="3668" y="816"/>
              <a:ext cx="812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5" name="Line 23"/>
            <p:cNvSpPr>
              <a:spLocks noChangeShapeType="1"/>
            </p:cNvSpPr>
            <p:nvPr/>
          </p:nvSpPr>
          <p:spPr bwMode="auto">
            <a:xfrm>
              <a:off x="4708" y="1648"/>
              <a:ext cx="330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6" name="Line 24"/>
            <p:cNvSpPr>
              <a:spLocks noChangeShapeType="1"/>
            </p:cNvSpPr>
            <p:nvPr/>
          </p:nvSpPr>
          <p:spPr bwMode="auto">
            <a:xfrm flipH="1">
              <a:off x="4315" y="1660"/>
              <a:ext cx="217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7" name="Line 25"/>
            <p:cNvSpPr>
              <a:spLocks noChangeShapeType="1"/>
            </p:cNvSpPr>
            <p:nvPr/>
          </p:nvSpPr>
          <p:spPr bwMode="auto">
            <a:xfrm flipH="1">
              <a:off x="2267" y="1625"/>
              <a:ext cx="311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8" name="Line 26"/>
            <p:cNvSpPr>
              <a:spLocks noChangeShapeType="1"/>
            </p:cNvSpPr>
            <p:nvPr/>
          </p:nvSpPr>
          <p:spPr bwMode="auto">
            <a:xfrm>
              <a:off x="2759" y="1645"/>
              <a:ext cx="227" cy="36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49" name="Line 27"/>
            <p:cNvSpPr>
              <a:spLocks noChangeShapeType="1"/>
            </p:cNvSpPr>
            <p:nvPr/>
          </p:nvSpPr>
          <p:spPr bwMode="auto">
            <a:xfrm flipH="1">
              <a:off x="5103" y="2354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0" name="Line 28"/>
            <p:cNvSpPr>
              <a:spLocks noChangeShapeType="1"/>
            </p:cNvSpPr>
            <p:nvPr/>
          </p:nvSpPr>
          <p:spPr bwMode="auto">
            <a:xfrm flipH="1">
              <a:off x="3044" y="2347"/>
              <a:ext cx="10" cy="44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1" name="Line 29"/>
            <p:cNvSpPr>
              <a:spLocks noChangeShapeType="1"/>
            </p:cNvSpPr>
            <p:nvPr/>
          </p:nvSpPr>
          <p:spPr bwMode="auto">
            <a:xfrm flipH="1">
              <a:off x="1951" y="2377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2" name="Line 30"/>
            <p:cNvSpPr>
              <a:spLocks noChangeShapeType="1"/>
            </p:cNvSpPr>
            <p:nvPr/>
          </p:nvSpPr>
          <p:spPr bwMode="auto">
            <a:xfrm>
              <a:off x="2254" y="2370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3" name="Line 31"/>
            <p:cNvSpPr>
              <a:spLocks noChangeShapeType="1"/>
            </p:cNvSpPr>
            <p:nvPr/>
          </p:nvSpPr>
          <p:spPr bwMode="auto">
            <a:xfrm flipH="1">
              <a:off x="2538" y="3114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4" name="Line 32"/>
            <p:cNvSpPr>
              <a:spLocks noChangeShapeType="1"/>
            </p:cNvSpPr>
            <p:nvPr/>
          </p:nvSpPr>
          <p:spPr bwMode="auto">
            <a:xfrm>
              <a:off x="2643" y="3097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5" name="Line 33"/>
            <p:cNvSpPr>
              <a:spLocks noChangeShapeType="1"/>
            </p:cNvSpPr>
            <p:nvPr/>
          </p:nvSpPr>
          <p:spPr bwMode="auto">
            <a:xfrm>
              <a:off x="5193" y="3023"/>
              <a:ext cx="266" cy="44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6" name="Line 34"/>
            <p:cNvSpPr>
              <a:spLocks noChangeShapeType="1"/>
            </p:cNvSpPr>
            <p:nvPr/>
          </p:nvSpPr>
          <p:spPr bwMode="auto">
            <a:xfrm flipH="1">
              <a:off x="4875" y="3054"/>
              <a:ext cx="150" cy="34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21557" name="Oval 35"/>
            <p:cNvSpPr>
              <a:spLocks noChangeArrowheads="1"/>
            </p:cNvSpPr>
            <p:nvPr/>
          </p:nvSpPr>
          <p:spPr bwMode="auto">
            <a:xfrm>
              <a:off x="3396" y="2792"/>
              <a:ext cx="388" cy="379"/>
            </a:xfrm>
            <a:prstGeom prst="ellipse">
              <a:avLst/>
            </a:prstGeom>
            <a:solidFill>
              <a:srgbClr val="EEF983"/>
            </a:solidFill>
            <a:ln w="38100" algn="ctr">
              <a:solidFill>
                <a:srgbClr val="00CC00"/>
              </a:solidFill>
              <a:round/>
              <a:headEnd/>
              <a:tailEnd/>
            </a:ln>
          </p:spPr>
          <p:txBody>
            <a:bodyPr tIns="0" anchor="ctr">
              <a:spAutoFit/>
            </a:bodyPr>
            <a:lstStyle/>
            <a:p>
              <a:pPr algn="ctr"/>
              <a:r>
                <a:rPr lang="en-US" sz="2400">
                  <a:solidFill>
                    <a:schemeClr val="accent2"/>
                  </a:solidFill>
                </a:rPr>
                <a:t>N</a:t>
              </a:r>
            </a:p>
          </p:txBody>
        </p:sp>
        <p:sp>
          <p:nvSpPr>
            <p:cNvPr id="21558" name="Line 36"/>
            <p:cNvSpPr>
              <a:spLocks noChangeShapeType="1"/>
            </p:cNvSpPr>
            <p:nvPr/>
          </p:nvSpPr>
          <p:spPr bwMode="auto">
            <a:xfrm>
              <a:off x="3190" y="2347"/>
              <a:ext cx="303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1507" name="Rectangle 37"/>
          <p:cNvSpPr>
            <a:spLocks noChangeArrowheads="1"/>
          </p:cNvSpPr>
          <p:nvPr/>
        </p:nvSpPr>
        <p:spPr bwMode="auto">
          <a:xfrm>
            <a:off x="444500" y="387350"/>
            <a:ext cx="40513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Postorder Traversals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533400" y="914400"/>
            <a:ext cx="36639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Right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</p:txBody>
      </p:sp>
      <p:sp>
        <p:nvSpPr>
          <p:cNvPr id="106535" name="Text Box 39"/>
          <p:cNvSpPr txBox="1">
            <a:spLocks noChangeArrowheads="1"/>
          </p:cNvSpPr>
          <p:nvPr/>
        </p:nvSpPr>
        <p:spPr bwMode="auto">
          <a:xfrm>
            <a:off x="2454275" y="47180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106536" name="Text Box 40"/>
          <p:cNvSpPr txBox="1">
            <a:spLocks noChangeArrowheads="1"/>
          </p:cNvSpPr>
          <p:nvPr/>
        </p:nvSpPr>
        <p:spPr bwMode="auto">
          <a:xfrm>
            <a:off x="3476625" y="5719763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37" name="Text Box 41"/>
          <p:cNvSpPr txBox="1">
            <a:spLocks noChangeArrowheads="1"/>
          </p:cNvSpPr>
          <p:nvPr/>
        </p:nvSpPr>
        <p:spPr bwMode="auto">
          <a:xfrm>
            <a:off x="4595813" y="57086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106538" name="Text Box 42"/>
          <p:cNvSpPr txBox="1">
            <a:spLocks noChangeArrowheads="1"/>
          </p:cNvSpPr>
          <p:nvPr/>
        </p:nvSpPr>
        <p:spPr bwMode="auto">
          <a:xfrm>
            <a:off x="3476625" y="4716463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4</a:t>
            </a:r>
          </a:p>
        </p:txBody>
      </p:sp>
      <p:sp>
        <p:nvSpPr>
          <p:cNvPr id="106539" name="Text Box 43"/>
          <p:cNvSpPr txBox="1">
            <a:spLocks noChangeArrowheads="1"/>
          </p:cNvSpPr>
          <p:nvPr/>
        </p:nvSpPr>
        <p:spPr bwMode="auto">
          <a:xfrm>
            <a:off x="2909888" y="34798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5</a:t>
            </a:r>
          </a:p>
        </p:txBody>
      </p:sp>
      <p:sp>
        <p:nvSpPr>
          <p:cNvPr id="106540" name="Text Box 44"/>
          <p:cNvSpPr txBox="1">
            <a:spLocks noChangeArrowheads="1"/>
          </p:cNvSpPr>
          <p:nvPr/>
        </p:nvSpPr>
        <p:spPr bwMode="auto">
          <a:xfrm>
            <a:off x="4248150" y="4778375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6</a:t>
            </a:r>
          </a:p>
        </p:txBody>
      </p:sp>
      <p:sp>
        <p:nvSpPr>
          <p:cNvPr id="106541" name="Text Box 45"/>
          <p:cNvSpPr txBox="1">
            <a:spLocks noChangeArrowheads="1"/>
          </p:cNvSpPr>
          <p:nvPr/>
        </p:nvSpPr>
        <p:spPr bwMode="auto">
          <a:xfrm>
            <a:off x="5146675" y="4738688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7</a:t>
            </a:r>
          </a:p>
        </p:txBody>
      </p:sp>
      <p:sp>
        <p:nvSpPr>
          <p:cNvPr id="106542" name="Text Box 46"/>
          <p:cNvSpPr txBox="1">
            <a:spLocks noChangeArrowheads="1"/>
          </p:cNvSpPr>
          <p:nvPr/>
        </p:nvSpPr>
        <p:spPr bwMode="auto">
          <a:xfrm>
            <a:off x="4337050" y="3470275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8</a:t>
            </a:r>
          </a:p>
        </p:txBody>
      </p:sp>
      <p:sp>
        <p:nvSpPr>
          <p:cNvPr id="106543" name="Text Box 47"/>
          <p:cNvSpPr txBox="1">
            <a:spLocks noChangeArrowheads="1"/>
          </p:cNvSpPr>
          <p:nvPr/>
        </p:nvSpPr>
        <p:spPr bwMode="auto">
          <a:xfrm>
            <a:off x="3675063" y="23622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9</a:t>
            </a:r>
          </a:p>
        </p:txBody>
      </p:sp>
      <p:sp>
        <p:nvSpPr>
          <p:cNvPr id="106544" name="Text Box 48"/>
          <p:cNvSpPr txBox="1">
            <a:spLocks noChangeArrowheads="1"/>
          </p:cNvSpPr>
          <p:nvPr/>
        </p:nvSpPr>
        <p:spPr bwMode="auto">
          <a:xfrm>
            <a:off x="6080125" y="347186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10</a:t>
            </a:r>
          </a:p>
        </p:txBody>
      </p:sp>
      <p:sp>
        <p:nvSpPr>
          <p:cNvPr id="106545" name="Text Box 49"/>
          <p:cNvSpPr txBox="1">
            <a:spLocks noChangeArrowheads="1"/>
          </p:cNvSpPr>
          <p:nvPr/>
        </p:nvSpPr>
        <p:spPr bwMode="auto">
          <a:xfrm>
            <a:off x="6986588" y="5707063"/>
            <a:ext cx="5048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11</a:t>
            </a:r>
          </a:p>
        </p:txBody>
      </p:sp>
      <p:sp>
        <p:nvSpPr>
          <p:cNvPr id="106546" name="Text Box 50"/>
          <p:cNvSpPr txBox="1">
            <a:spLocks noChangeArrowheads="1"/>
          </p:cNvSpPr>
          <p:nvPr/>
        </p:nvSpPr>
        <p:spPr bwMode="auto">
          <a:xfrm>
            <a:off x="8201025" y="5667375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12</a:t>
            </a:r>
          </a:p>
        </p:txBody>
      </p:sp>
      <p:sp>
        <p:nvSpPr>
          <p:cNvPr id="106547" name="Text Box 51"/>
          <p:cNvSpPr txBox="1">
            <a:spLocks noChangeArrowheads="1"/>
          </p:cNvSpPr>
          <p:nvPr/>
        </p:nvSpPr>
        <p:spPr bwMode="auto">
          <a:xfrm>
            <a:off x="7450138" y="4591050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13</a:t>
            </a:r>
          </a:p>
        </p:txBody>
      </p:sp>
      <p:sp>
        <p:nvSpPr>
          <p:cNvPr id="106548" name="Text Box 52"/>
          <p:cNvSpPr txBox="1">
            <a:spLocks noChangeArrowheads="1"/>
          </p:cNvSpPr>
          <p:nvPr/>
        </p:nvSpPr>
        <p:spPr bwMode="auto">
          <a:xfrm>
            <a:off x="7462838" y="345281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14</a:t>
            </a:r>
          </a:p>
        </p:txBody>
      </p:sp>
      <p:sp>
        <p:nvSpPr>
          <p:cNvPr id="106549" name="Text Box 53"/>
          <p:cNvSpPr txBox="1">
            <a:spLocks noChangeArrowheads="1"/>
          </p:cNvSpPr>
          <p:nvPr/>
        </p:nvSpPr>
        <p:spPr bwMode="auto">
          <a:xfrm>
            <a:off x="6688138" y="2401888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15</a:t>
            </a:r>
          </a:p>
        </p:txBody>
      </p:sp>
      <p:sp>
        <p:nvSpPr>
          <p:cNvPr id="106550" name="Text Box 54"/>
          <p:cNvSpPr txBox="1">
            <a:spLocks noChangeArrowheads="1"/>
          </p:cNvSpPr>
          <p:nvPr/>
        </p:nvSpPr>
        <p:spPr bwMode="auto">
          <a:xfrm>
            <a:off x="4967288" y="1090613"/>
            <a:ext cx="52705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16</a:t>
            </a:r>
          </a:p>
        </p:txBody>
      </p:sp>
      <p:sp>
        <p:nvSpPr>
          <p:cNvPr id="106551" name="Text Box 55"/>
          <p:cNvSpPr txBox="1">
            <a:spLocks noChangeArrowheads="1"/>
          </p:cNvSpPr>
          <p:nvPr/>
        </p:nvSpPr>
        <p:spPr bwMode="auto">
          <a:xfrm>
            <a:off x="2894013" y="347345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52" name="Text Box 56"/>
          <p:cNvSpPr txBox="1">
            <a:spLocks noChangeArrowheads="1"/>
          </p:cNvSpPr>
          <p:nvPr/>
        </p:nvSpPr>
        <p:spPr bwMode="auto">
          <a:xfrm>
            <a:off x="3481388" y="4719638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106553" name="Text Box 57"/>
          <p:cNvSpPr txBox="1">
            <a:spLocks noChangeArrowheads="1"/>
          </p:cNvSpPr>
          <p:nvPr/>
        </p:nvSpPr>
        <p:spPr bwMode="auto">
          <a:xfrm>
            <a:off x="3459163" y="4737100"/>
            <a:ext cx="3556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xmlns="" val="102190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34" grpId="0" build="p"/>
      <p:bldP spid="106535" grpId="0" animBg="1"/>
      <p:bldP spid="106536" grpId="0" animBg="1"/>
      <p:bldP spid="106537" grpId="0" animBg="1"/>
      <p:bldP spid="106538" grpId="0" animBg="1"/>
      <p:bldP spid="106539" grpId="0" animBg="1"/>
      <p:bldP spid="106540" grpId="0" animBg="1"/>
      <p:bldP spid="106541" grpId="0" animBg="1"/>
      <p:bldP spid="106542" grpId="0" animBg="1"/>
      <p:bldP spid="106543" grpId="0" animBg="1"/>
      <p:bldP spid="106544" grpId="0" animBg="1"/>
      <p:bldP spid="106545" grpId="0" animBg="1"/>
      <p:bldP spid="106546" grpId="0" animBg="1"/>
      <p:bldP spid="106547" grpId="0" animBg="1"/>
      <p:bldP spid="106548" grpId="0" animBg="1"/>
      <p:bldP spid="106549" grpId="0" animBg="1"/>
      <p:bldP spid="106550" grpId="0" animBg="1"/>
      <p:bldP spid="106551" grpId="0" animBg="1"/>
      <p:bldP spid="106551" grpId="1" animBg="1"/>
      <p:bldP spid="106552" grpId="0" animBg="1"/>
      <p:bldP spid="106552" grpId="1" animBg="1"/>
      <p:bldP spid="106553" grpId="0" animBg="1"/>
      <p:bldP spid="106553" grpId="1" animBg="1"/>
    </p:bld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1154113"/>
            <a:ext cx="7772400" cy="1143000"/>
          </a:xfrm>
          <a:noFill/>
          <a:ln/>
        </p:spPr>
        <p:txBody>
          <a:bodyPr/>
          <a:lstStyle/>
          <a:p>
            <a:r>
              <a:rPr lang="en-US"/>
              <a:t>Time and Space Complexity</a:t>
            </a:r>
            <a:br>
              <a:rPr lang="en-US"/>
            </a:br>
            <a:r>
              <a:rPr lang="en-US"/>
              <a:t>for Depth-First Search Algs.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685800" y="2724150"/>
            <a:ext cx="7772400" cy="337185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/>
              <a:t>Time Complexity</a:t>
            </a:r>
          </a:p>
          <a:p>
            <a:pPr lvl="1"/>
            <a:r>
              <a:rPr lang="en-US"/>
              <a:t>Visit each node three times		O(n)</a:t>
            </a:r>
          </a:p>
          <a:p>
            <a:pPr lvl="2"/>
            <a:r>
              <a:rPr lang="en-US"/>
              <a:t>first arrival</a:t>
            </a:r>
          </a:p>
          <a:p>
            <a:pPr lvl="2"/>
            <a:r>
              <a:rPr lang="en-US"/>
              <a:t>return from left child</a:t>
            </a:r>
          </a:p>
          <a:p>
            <a:pPr lvl="2"/>
            <a:r>
              <a:rPr lang="en-US"/>
              <a:t>return from right child</a:t>
            </a:r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8620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61105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0" y="2362200"/>
            <a:ext cx="7772400" cy="3414712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Space Complexity</a:t>
            </a:r>
          </a:p>
          <a:p>
            <a:pPr lvl="1"/>
            <a:r>
              <a:rPr lang="en-US" dirty="0"/>
              <a:t>Stack to handle recursion</a:t>
            </a:r>
          </a:p>
          <a:p>
            <a:pPr lvl="2"/>
            <a:r>
              <a:rPr lang="en-US" dirty="0"/>
              <a:t>Stack length = depth of tree</a:t>
            </a:r>
          </a:p>
          <a:p>
            <a:pPr lvl="2"/>
            <a:r>
              <a:rPr lang="en-US" dirty="0"/>
              <a:t>best case:  </a:t>
            </a:r>
            <a:r>
              <a:rPr lang="en-US" dirty="0" err="1"/>
              <a:t>lg</a:t>
            </a:r>
            <a:r>
              <a:rPr lang="en-US" dirty="0"/>
              <a:t> n</a:t>
            </a:r>
          </a:p>
          <a:p>
            <a:pPr lvl="2"/>
            <a:r>
              <a:rPr lang="en-US" dirty="0"/>
              <a:t>worst case:  n	</a:t>
            </a:r>
            <a:r>
              <a:rPr lang="en-US" sz="2800" dirty="0" smtClean="0"/>
              <a:t>O(n</a:t>
            </a:r>
            <a:r>
              <a:rPr lang="en-US" sz="2800" dirty="0"/>
              <a:t>)</a:t>
            </a: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695325" y="1154113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7" tIns="44450" rIns="90487" bIns="44450" anchor="ctr"/>
          <a:lstStyle/>
          <a:p>
            <a:pPr algn="ctr" eaLnBrk="0" hangingPunct="0"/>
            <a:r>
              <a:rPr lang="en-US" sz="3600" dirty="0">
                <a:solidFill>
                  <a:srgbClr val="ED6DB9"/>
                </a:solidFill>
                <a:latin typeface="Times" charset="0"/>
                <a:cs typeface="+mn-cs"/>
              </a:rPr>
              <a:t>Time and Space Complexity</a:t>
            </a:r>
            <a:br>
              <a:rPr lang="en-US" sz="3600" dirty="0">
                <a:solidFill>
                  <a:srgbClr val="ED6DB9"/>
                </a:solidFill>
                <a:latin typeface="Times" charset="0"/>
                <a:cs typeface="+mn-cs"/>
              </a:rPr>
            </a:br>
            <a:r>
              <a:rPr lang="en-US" sz="3600" dirty="0">
                <a:solidFill>
                  <a:srgbClr val="ED6DB9"/>
                </a:solidFill>
                <a:latin typeface="Times" charset="0"/>
                <a:cs typeface="+mn-cs"/>
              </a:rPr>
              <a:t>for Depth-First Search </a:t>
            </a:r>
            <a:r>
              <a:rPr lang="en-US" sz="3600" dirty="0" err="1">
                <a:solidFill>
                  <a:srgbClr val="ED6DB9"/>
                </a:solidFill>
                <a:latin typeface="Times" charset="0"/>
                <a:cs typeface="+mn-cs"/>
              </a:rPr>
              <a:t>Algs</a:t>
            </a:r>
            <a:r>
              <a:rPr lang="en-US" sz="3600" dirty="0">
                <a:solidFill>
                  <a:srgbClr val="ED6DB9"/>
                </a:solidFill>
                <a:latin typeface="Times" charset="0"/>
                <a:cs typeface="+mn-cs"/>
              </a:rPr>
              <a:t>.</a:t>
            </a:r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886200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539875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Oval 4"/>
          <p:cNvSpPr>
            <a:spLocks noChangeArrowheads="1"/>
          </p:cNvSpPr>
          <p:nvPr/>
        </p:nvSpPr>
        <p:spPr bwMode="auto">
          <a:xfrm>
            <a:off x="1571625" y="32607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B</a:t>
            </a:r>
          </a:p>
        </p:txBody>
      </p:sp>
      <p:sp>
        <p:nvSpPr>
          <p:cNvPr id="23555" name="Oval 5"/>
          <p:cNvSpPr>
            <a:spLocks noChangeArrowheads="1"/>
          </p:cNvSpPr>
          <p:nvPr/>
        </p:nvSpPr>
        <p:spPr bwMode="auto">
          <a:xfrm>
            <a:off x="1006475" y="447675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H</a:t>
            </a:r>
          </a:p>
        </p:txBody>
      </p:sp>
      <p:sp>
        <p:nvSpPr>
          <p:cNvPr id="23556" name="Oval 6"/>
          <p:cNvSpPr>
            <a:spLocks noChangeArrowheads="1"/>
          </p:cNvSpPr>
          <p:nvPr/>
        </p:nvSpPr>
        <p:spPr bwMode="auto">
          <a:xfrm>
            <a:off x="930275" y="57689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23557" name="Line 7"/>
          <p:cNvSpPr>
            <a:spLocks noChangeShapeType="1"/>
          </p:cNvSpPr>
          <p:nvPr/>
        </p:nvSpPr>
        <p:spPr bwMode="auto">
          <a:xfrm flipH="1">
            <a:off x="1430338" y="3838575"/>
            <a:ext cx="325437" cy="6635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58" name="Line 8"/>
          <p:cNvSpPr>
            <a:spLocks noChangeShapeType="1"/>
          </p:cNvSpPr>
          <p:nvPr/>
        </p:nvSpPr>
        <p:spPr bwMode="auto">
          <a:xfrm flipH="1">
            <a:off x="1244600" y="50498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59" name="Oval 9"/>
          <p:cNvSpPr>
            <a:spLocks noChangeArrowheads="1"/>
          </p:cNvSpPr>
          <p:nvPr/>
        </p:nvSpPr>
        <p:spPr bwMode="auto">
          <a:xfrm>
            <a:off x="1803400" y="57562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N</a:t>
            </a:r>
          </a:p>
        </p:txBody>
      </p:sp>
      <p:sp>
        <p:nvSpPr>
          <p:cNvPr id="23560" name="Line 10"/>
          <p:cNvSpPr>
            <a:spLocks noChangeShapeType="1"/>
          </p:cNvSpPr>
          <p:nvPr/>
        </p:nvSpPr>
        <p:spPr bwMode="auto">
          <a:xfrm>
            <a:off x="1476375" y="5049838"/>
            <a:ext cx="481013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61" name="Oval 11"/>
          <p:cNvSpPr>
            <a:spLocks noChangeArrowheads="1"/>
          </p:cNvSpPr>
          <p:nvPr/>
        </p:nvSpPr>
        <p:spPr bwMode="auto">
          <a:xfrm>
            <a:off x="4857750" y="91440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A</a:t>
            </a:r>
          </a:p>
        </p:txBody>
      </p:sp>
      <p:sp>
        <p:nvSpPr>
          <p:cNvPr id="23562" name="Oval 12"/>
          <p:cNvSpPr>
            <a:spLocks noChangeArrowheads="1"/>
          </p:cNvSpPr>
          <p:nvPr/>
        </p:nvSpPr>
        <p:spPr bwMode="auto">
          <a:xfrm>
            <a:off x="6559550" y="2208213"/>
            <a:ext cx="615950" cy="601662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D</a:t>
            </a:r>
          </a:p>
        </p:txBody>
      </p:sp>
      <p:sp>
        <p:nvSpPr>
          <p:cNvPr id="23563" name="Oval 13"/>
          <p:cNvSpPr>
            <a:spLocks noChangeArrowheads="1"/>
          </p:cNvSpPr>
          <p:nvPr/>
        </p:nvSpPr>
        <p:spPr bwMode="auto">
          <a:xfrm>
            <a:off x="7350125" y="329565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F</a:t>
            </a:r>
          </a:p>
        </p:txBody>
      </p:sp>
      <p:sp>
        <p:nvSpPr>
          <p:cNvPr id="23564" name="Oval 14"/>
          <p:cNvSpPr>
            <a:spLocks noChangeArrowheads="1"/>
          </p:cNvSpPr>
          <p:nvPr/>
        </p:nvSpPr>
        <p:spPr bwMode="auto">
          <a:xfrm>
            <a:off x="2695575" y="33115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I</a:t>
            </a:r>
          </a:p>
        </p:txBody>
      </p:sp>
      <p:sp>
        <p:nvSpPr>
          <p:cNvPr id="23565" name="Oval 15"/>
          <p:cNvSpPr>
            <a:spLocks noChangeArrowheads="1"/>
          </p:cNvSpPr>
          <p:nvPr/>
        </p:nvSpPr>
        <p:spPr bwMode="auto">
          <a:xfrm>
            <a:off x="3478213" y="21939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B</a:t>
            </a:r>
          </a:p>
        </p:txBody>
      </p:sp>
      <p:sp>
        <p:nvSpPr>
          <p:cNvPr id="23566" name="Oval 16"/>
          <p:cNvSpPr>
            <a:spLocks noChangeArrowheads="1"/>
          </p:cNvSpPr>
          <p:nvPr/>
        </p:nvSpPr>
        <p:spPr bwMode="auto">
          <a:xfrm>
            <a:off x="6880225" y="5522913"/>
            <a:ext cx="615950" cy="601662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R</a:t>
            </a:r>
          </a:p>
        </p:txBody>
      </p:sp>
      <p:sp>
        <p:nvSpPr>
          <p:cNvPr id="23567" name="Oval 17"/>
          <p:cNvSpPr>
            <a:spLocks noChangeArrowheads="1"/>
          </p:cNvSpPr>
          <p:nvPr/>
        </p:nvSpPr>
        <p:spPr bwMode="auto">
          <a:xfrm>
            <a:off x="4389438" y="553720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S</a:t>
            </a:r>
          </a:p>
        </p:txBody>
      </p:sp>
      <p:sp>
        <p:nvSpPr>
          <p:cNvPr id="23568" name="Oval 18"/>
          <p:cNvSpPr>
            <a:spLocks noChangeArrowheads="1"/>
          </p:cNvSpPr>
          <p:nvPr/>
        </p:nvSpPr>
        <p:spPr bwMode="auto">
          <a:xfrm>
            <a:off x="8070850" y="5507038"/>
            <a:ext cx="615950" cy="601662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P</a:t>
            </a:r>
          </a:p>
        </p:txBody>
      </p:sp>
      <p:sp>
        <p:nvSpPr>
          <p:cNvPr id="23569" name="Oval 19"/>
          <p:cNvSpPr>
            <a:spLocks noChangeArrowheads="1"/>
          </p:cNvSpPr>
          <p:nvPr/>
        </p:nvSpPr>
        <p:spPr bwMode="auto">
          <a:xfrm>
            <a:off x="5976938" y="32797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G</a:t>
            </a:r>
          </a:p>
        </p:txBody>
      </p:sp>
      <p:sp>
        <p:nvSpPr>
          <p:cNvPr id="23570" name="Oval 20"/>
          <p:cNvSpPr>
            <a:spLocks noChangeArrowheads="1"/>
          </p:cNvSpPr>
          <p:nvPr/>
        </p:nvSpPr>
        <p:spPr bwMode="auto">
          <a:xfrm>
            <a:off x="4137025" y="329565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H</a:t>
            </a:r>
          </a:p>
        </p:txBody>
      </p:sp>
      <p:sp>
        <p:nvSpPr>
          <p:cNvPr id="23571" name="Oval 21"/>
          <p:cNvSpPr>
            <a:spLocks noChangeArrowheads="1"/>
          </p:cNvSpPr>
          <p:nvPr/>
        </p:nvSpPr>
        <p:spPr bwMode="auto">
          <a:xfrm>
            <a:off x="3263900" y="5537200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T</a:t>
            </a:r>
          </a:p>
        </p:txBody>
      </p:sp>
      <p:sp>
        <p:nvSpPr>
          <p:cNvPr id="23572" name="Oval 22"/>
          <p:cNvSpPr>
            <a:spLocks noChangeArrowheads="1"/>
          </p:cNvSpPr>
          <p:nvPr/>
        </p:nvSpPr>
        <p:spPr bwMode="auto">
          <a:xfrm>
            <a:off x="4060825" y="45878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M</a:t>
            </a:r>
          </a:p>
        </p:txBody>
      </p:sp>
      <p:sp>
        <p:nvSpPr>
          <p:cNvPr id="23573" name="Oval 23"/>
          <p:cNvSpPr>
            <a:spLocks noChangeArrowheads="1"/>
          </p:cNvSpPr>
          <p:nvPr/>
        </p:nvSpPr>
        <p:spPr bwMode="auto">
          <a:xfrm>
            <a:off x="3263900" y="45434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L</a:t>
            </a:r>
          </a:p>
        </p:txBody>
      </p:sp>
      <p:sp>
        <p:nvSpPr>
          <p:cNvPr id="23574" name="Oval 24"/>
          <p:cNvSpPr>
            <a:spLocks noChangeArrowheads="1"/>
          </p:cNvSpPr>
          <p:nvPr/>
        </p:nvSpPr>
        <p:spPr bwMode="auto">
          <a:xfrm>
            <a:off x="7335838" y="44227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O</a:t>
            </a:r>
          </a:p>
        </p:txBody>
      </p:sp>
      <p:sp>
        <p:nvSpPr>
          <p:cNvPr id="23575" name="Oval 25"/>
          <p:cNvSpPr>
            <a:spLocks noChangeArrowheads="1"/>
          </p:cNvSpPr>
          <p:nvPr/>
        </p:nvSpPr>
        <p:spPr bwMode="auto">
          <a:xfrm>
            <a:off x="2251075" y="454342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K</a:t>
            </a:r>
          </a:p>
        </p:txBody>
      </p:sp>
      <p:sp>
        <p:nvSpPr>
          <p:cNvPr id="23576" name="Line 26"/>
          <p:cNvSpPr>
            <a:spLocks noChangeShapeType="1"/>
          </p:cNvSpPr>
          <p:nvPr/>
        </p:nvSpPr>
        <p:spPr bwMode="auto">
          <a:xfrm flipH="1">
            <a:off x="3997325" y="1406525"/>
            <a:ext cx="958850" cy="8699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77" name="Line 27"/>
          <p:cNvSpPr>
            <a:spLocks noChangeShapeType="1"/>
          </p:cNvSpPr>
          <p:nvPr/>
        </p:nvSpPr>
        <p:spPr bwMode="auto">
          <a:xfrm>
            <a:off x="5365750" y="1438275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78" name="Line 28"/>
          <p:cNvSpPr>
            <a:spLocks noChangeShapeType="1"/>
          </p:cNvSpPr>
          <p:nvPr/>
        </p:nvSpPr>
        <p:spPr bwMode="auto">
          <a:xfrm>
            <a:off x="7016750" y="2759075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79" name="Line 29"/>
          <p:cNvSpPr>
            <a:spLocks noChangeShapeType="1"/>
          </p:cNvSpPr>
          <p:nvPr/>
        </p:nvSpPr>
        <p:spPr bwMode="auto">
          <a:xfrm flipH="1">
            <a:off x="6392863" y="2778125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0" name="Line 30"/>
          <p:cNvSpPr>
            <a:spLocks noChangeShapeType="1"/>
          </p:cNvSpPr>
          <p:nvPr/>
        </p:nvSpPr>
        <p:spPr bwMode="auto">
          <a:xfrm flipH="1">
            <a:off x="3141663" y="2722563"/>
            <a:ext cx="493712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1" name="Line 31"/>
          <p:cNvSpPr>
            <a:spLocks noChangeShapeType="1"/>
          </p:cNvSpPr>
          <p:nvPr/>
        </p:nvSpPr>
        <p:spPr bwMode="auto">
          <a:xfrm>
            <a:off x="3922713" y="2754313"/>
            <a:ext cx="360362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2" name="Line 32"/>
          <p:cNvSpPr>
            <a:spLocks noChangeShapeType="1"/>
          </p:cNvSpPr>
          <p:nvPr/>
        </p:nvSpPr>
        <p:spPr bwMode="auto">
          <a:xfrm flipH="1">
            <a:off x="7643813" y="3879850"/>
            <a:ext cx="0" cy="56991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3" name="Line 33"/>
          <p:cNvSpPr>
            <a:spLocks noChangeShapeType="1"/>
          </p:cNvSpPr>
          <p:nvPr/>
        </p:nvSpPr>
        <p:spPr bwMode="auto">
          <a:xfrm flipH="1">
            <a:off x="4375150" y="3868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4" name="Line 34"/>
          <p:cNvSpPr>
            <a:spLocks noChangeShapeType="1"/>
          </p:cNvSpPr>
          <p:nvPr/>
        </p:nvSpPr>
        <p:spPr bwMode="auto">
          <a:xfrm flipH="1">
            <a:off x="2640013" y="3916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5" name="Line 35"/>
          <p:cNvSpPr>
            <a:spLocks noChangeShapeType="1"/>
          </p:cNvSpPr>
          <p:nvPr/>
        </p:nvSpPr>
        <p:spPr bwMode="auto">
          <a:xfrm>
            <a:off x="3121025" y="3905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6" name="Line 36"/>
          <p:cNvSpPr>
            <a:spLocks noChangeShapeType="1"/>
          </p:cNvSpPr>
          <p:nvPr/>
        </p:nvSpPr>
        <p:spPr bwMode="auto">
          <a:xfrm flipH="1">
            <a:off x="3571875" y="5086350"/>
            <a:ext cx="0" cy="50958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7" name="Line 37"/>
          <p:cNvSpPr>
            <a:spLocks noChangeShapeType="1"/>
          </p:cNvSpPr>
          <p:nvPr/>
        </p:nvSpPr>
        <p:spPr bwMode="auto">
          <a:xfrm>
            <a:off x="3738563" y="5059363"/>
            <a:ext cx="735012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8" name="Line 38"/>
          <p:cNvSpPr>
            <a:spLocks noChangeShapeType="1"/>
          </p:cNvSpPr>
          <p:nvPr/>
        </p:nvSpPr>
        <p:spPr bwMode="auto">
          <a:xfrm>
            <a:off x="7786688" y="4941888"/>
            <a:ext cx="422275" cy="706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89" name="Line 39"/>
          <p:cNvSpPr>
            <a:spLocks noChangeShapeType="1"/>
          </p:cNvSpPr>
          <p:nvPr/>
        </p:nvSpPr>
        <p:spPr bwMode="auto">
          <a:xfrm flipH="1">
            <a:off x="7281863" y="4991100"/>
            <a:ext cx="238125" cy="5413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90" name="Oval 40"/>
          <p:cNvSpPr>
            <a:spLocks noChangeArrowheads="1"/>
          </p:cNvSpPr>
          <p:nvPr/>
        </p:nvSpPr>
        <p:spPr bwMode="auto">
          <a:xfrm>
            <a:off x="4933950" y="4575175"/>
            <a:ext cx="615950" cy="601663"/>
          </a:xfrm>
          <a:prstGeom prst="ellipse">
            <a:avLst/>
          </a:prstGeom>
          <a:solidFill>
            <a:srgbClr val="EEF983"/>
          </a:solidFill>
          <a:ln w="38100" algn="ctr">
            <a:solidFill>
              <a:srgbClr val="00CC00"/>
            </a:solidFill>
            <a:round/>
            <a:headEnd/>
            <a:tailEnd/>
          </a:ln>
        </p:spPr>
        <p:txBody>
          <a:bodyPr tIns="0" anchor="ctr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latin typeface="Tahoma" pitchFamily="34" charset="0"/>
              </a:rPr>
              <a:t>N</a:t>
            </a:r>
          </a:p>
        </p:txBody>
      </p:sp>
      <p:sp>
        <p:nvSpPr>
          <p:cNvPr id="23591" name="Line 41"/>
          <p:cNvSpPr>
            <a:spLocks noChangeShapeType="1"/>
          </p:cNvSpPr>
          <p:nvPr/>
        </p:nvSpPr>
        <p:spPr bwMode="auto">
          <a:xfrm>
            <a:off x="4606925" y="3868738"/>
            <a:ext cx="481013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3592" name="Rectangle 42"/>
          <p:cNvSpPr>
            <a:spLocks noChangeArrowheads="1"/>
          </p:cNvSpPr>
          <p:nvPr/>
        </p:nvSpPr>
        <p:spPr bwMode="auto">
          <a:xfrm>
            <a:off x="152400" y="387350"/>
            <a:ext cx="4800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r>
              <a:rPr lang="en-US" sz="3200" b="1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Level Order Traversals</a:t>
            </a:r>
          </a:p>
        </p:txBody>
      </p:sp>
      <p:sp>
        <p:nvSpPr>
          <p:cNvPr id="108587" name="Rectangle 43"/>
          <p:cNvSpPr>
            <a:spLocks noChangeArrowheads="1"/>
          </p:cNvSpPr>
          <p:nvPr/>
        </p:nvSpPr>
        <p:spPr bwMode="auto">
          <a:xfrm>
            <a:off x="0" y="1023938"/>
            <a:ext cx="4800600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2562" tIns="46038" rIns="182562" bIns="46038"/>
          <a:lstStyle/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the root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root of Left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Visit root of Right subtree</a:t>
            </a:r>
          </a:p>
          <a:p>
            <a:pPr marL="609600" indent="-609600">
              <a:spcBef>
                <a:spcPct val="20000"/>
              </a:spcBef>
              <a:buFont typeface="Webdings" pitchFamily="18" charset="2"/>
              <a:buAutoNum type="arabicPeriod"/>
            </a:pPr>
            <a:r>
              <a:rPr lang="en-US" sz="2000">
                <a:latin typeface="Times New Roman" pitchFamily="18" charset="0"/>
                <a:cs typeface="Times New Roman" pitchFamily="18" charset="0"/>
              </a:rPr>
              <a:t>???</a:t>
            </a:r>
          </a:p>
        </p:txBody>
      </p:sp>
      <p:sp>
        <p:nvSpPr>
          <p:cNvPr id="108588" name="Text Box 44"/>
          <p:cNvSpPr txBox="1">
            <a:spLocks noChangeArrowheads="1"/>
          </p:cNvSpPr>
          <p:nvPr/>
        </p:nvSpPr>
        <p:spPr bwMode="auto">
          <a:xfrm>
            <a:off x="4976813" y="102235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08589" name="Text Box 45"/>
          <p:cNvSpPr txBox="1">
            <a:spLocks noChangeArrowheads="1"/>
          </p:cNvSpPr>
          <p:nvPr/>
        </p:nvSpPr>
        <p:spPr bwMode="auto">
          <a:xfrm>
            <a:off x="6699250" y="2312988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3</a:t>
            </a:r>
          </a:p>
        </p:txBody>
      </p:sp>
      <p:sp>
        <p:nvSpPr>
          <p:cNvPr id="108590" name="Text Box 46"/>
          <p:cNvSpPr txBox="1">
            <a:spLocks noChangeArrowheads="1"/>
          </p:cNvSpPr>
          <p:nvPr/>
        </p:nvSpPr>
        <p:spPr bwMode="auto">
          <a:xfrm>
            <a:off x="1695450" y="338772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4</a:t>
            </a:r>
          </a:p>
        </p:txBody>
      </p:sp>
      <p:sp>
        <p:nvSpPr>
          <p:cNvPr id="108591" name="Text Box 47"/>
          <p:cNvSpPr txBox="1">
            <a:spLocks noChangeArrowheads="1"/>
          </p:cNvSpPr>
          <p:nvPr/>
        </p:nvSpPr>
        <p:spPr bwMode="auto">
          <a:xfrm>
            <a:off x="2809875" y="339725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108592" name="Text Box 48"/>
          <p:cNvSpPr txBox="1">
            <a:spLocks noChangeArrowheads="1"/>
          </p:cNvSpPr>
          <p:nvPr/>
        </p:nvSpPr>
        <p:spPr bwMode="auto">
          <a:xfrm>
            <a:off x="4251325" y="3390900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6</a:t>
            </a:r>
          </a:p>
        </p:txBody>
      </p:sp>
      <p:sp>
        <p:nvSpPr>
          <p:cNvPr id="108593" name="Text Box 49"/>
          <p:cNvSpPr txBox="1">
            <a:spLocks noChangeArrowheads="1"/>
          </p:cNvSpPr>
          <p:nvPr/>
        </p:nvSpPr>
        <p:spPr bwMode="auto">
          <a:xfrm>
            <a:off x="6100763" y="3381375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7</a:t>
            </a:r>
          </a:p>
        </p:txBody>
      </p:sp>
      <p:sp>
        <p:nvSpPr>
          <p:cNvPr id="108594" name="Text Box 50"/>
          <p:cNvSpPr txBox="1">
            <a:spLocks noChangeArrowheads="1"/>
          </p:cNvSpPr>
          <p:nvPr/>
        </p:nvSpPr>
        <p:spPr bwMode="auto">
          <a:xfrm>
            <a:off x="7454900" y="3389313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8</a:t>
            </a:r>
          </a:p>
        </p:txBody>
      </p:sp>
      <p:sp>
        <p:nvSpPr>
          <p:cNvPr id="108595" name="Text Box 51"/>
          <p:cNvSpPr txBox="1">
            <a:spLocks noChangeArrowheads="1"/>
          </p:cNvSpPr>
          <p:nvPr/>
        </p:nvSpPr>
        <p:spPr bwMode="auto">
          <a:xfrm>
            <a:off x="1141413" y="4567238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9</a:t>
            </a:r>
          </a:p>
        </p:txBody>
      </p:sp>
      <p:sp>
        <p:nvSpPr>
          <p:cNvPr id="108596" name="Text Box 52"/>
          <p:cNvSpPr txBox="1">
            <a:spLocks noChangeArrowheads="1"/>
          </p:cNvSpPr>
          <p:nvPr/>
        </p:nvSpPr>
        <p:spPr bwMode="auto">
          <a:xfrm>
            <a:off x="2311400" y="464661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10</a:t>
            </a:r>
          </a:p>
        </p:txBody>
      </p:sp>
      <p:sp>
        <p:nvSpPr>
          <p:cNvPr id="108597" name="Text Box 53"/>
          <p:cNvSpPr txBox="1">
            <a:spLocks noChangeArrowheads="1"/>
          </p:cNvSpPr>
          <p:nvPr/>
        </p:nvSpPr>
        <p:spPr bwMode="auto">
          <a:xfrm>
            <a:off x="3302000" y="4632325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11</a:t>
            </a:r>
          </a:p>
        </p:txBody>
      </p:sp>
      <p:sp>
        <p:nvSpPr>
          <p:cNvPr id="108598" name="Text Box 54"/>
          <p:cNvSpPr txBox="1">
            <a:spLocks noChangeArrowheads="1"/>
          </p:cNvSpPr>
          <p:nvPr/>
        </p:nvSpPr>
        <p:spPr bwMode="auto">
          <a:xfrm>
            <a:off x="4103688" y="4683125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12</a:t>
            </a:r>
          </a:p>
        </p:txBody>
      </p:sp>
      <p:sp>
        <p:nvSpPr>
          <p:cNvPr id="108599" name="Text Box 55"/>
          <p:cNvSpPr txBox="1">
            <a:spLocks noChangeArrowheads="1"/>
          </p:cNvSpPr>
          <p:nvPr/>
        </p:nvSpPr>
        <p:spPr bwMode="auto">
          <a:xfrm>
            <a:off x="4984750" y="466883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13</a:t>
            </a:r>
          </a:p>
        </p:txBody>
      </p:sp>
      <p:sp>
        <p:nvSpPr>
          <p:cNvPr id="108600" name="Text Box 56"/>
          <p:cNvSpPr txBox="1">
            <a:spLocks noChangeArrowheads="1"/>
          </p:cNvSpPr>
          <p:nvPr/>
        </p:nvSpPr>
        <p:spPr bwMode="auto">
          <a:xfrm>
            <a:off x="7383463" y="450691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14</a:t>
            </a:r>
          </a:p>
        </p:txBody>
      </p:sp>
      <p:sp>
        <p:nvSpPr>
          <p:cNvPr id="108601" name="Text Box 57"/>
          <p:cNvSpPr txBox="1">
            <a:spLocks noChangeArrowheads="1"/>
          </p:cNvSpPr>
          <p:nvPr/>
        </p:nvSpPr>
        <p:spPr bwMode="auto">
          <a:xfrm>
            <a:off x="976313" y="586263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15</a:t>
            </a:r>
          </a:p>
        </p:txBody>
      </p:sp>
      <p:sp>
        <p:nvSpPr>
          <p:cNvPr id="108602" name="Text Box 58"/>
          <p:cNvSpPr txBox="1">
            <a:spLocks noChangeArrowheads="1"/>
          </p:cNvSpPr>
          <p:nvPr/>
        </p:nvSpPr>
        <p:spPr bwMode="auto">
          <a:xfrm>
            <a:off x="1851025" y="5854700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16</a:t>
            </a:r>
          </a:p>
        </p:txBody>
      </p:sp>
      <p:sp>
        <p:nvSpPr>
          <p:cNvPr id="108603" name="Text Box 59"/>
          <p:cNvSpPr txBox="1">
            <a:spLocks noChangeArrowheads="1"/>
          </p:cNvSpPr>
          <p:nvPr/>
        </p:nvSpPr>
        <p:spPr bwMode="auto">
          <a:xfrm>
            <a:off x="3606800" y="2297113"/>
            <a:ext cx="352425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108604" name="Text Box 60"/>
          <p:cNvSpPr txBox="1">
            <a:spLocks noChangeArrowheads="1"/>
          </p:cNvSpPr>
          <p:nvPr/>
        </p:nvSpPr>
        <p:spPr bwMode="auto">
          <a:xfrm>
            <a:off x="3303588" y="56403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17</a:t>
            </a:r>
          </a:p>
        </p:txBody>
      </p:sp>
      <p:sp>
        <p:nvSpPr>
          <p:cNvPr id="108605" name="Text Box 61"/>
          <p:cNvSpPr txBox="1">
            <a:spLocks noChangeArrowheads="1"/>
          </p:cNvSpPr>
          <p:nvPr/>
        </p:nvSpPr>
        <p:spPr bwMode="auto">
          <a:xfrm>
            <a:off x="4440238" y="5640388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18</a:t>
            </a:r>
          </a:p>
        </p:txBody>
      </p:sp>
      <p:sp>
        <p:nvSpPr>
          <p:cNvPr id="108606" name="Text Box 62"/>
          <p:cNvSpPr txBox="1">
            <a:spLocks noChangeArrowheads="1"/>
          </p:cNvSpPr>
          <p:nvPr/>
        </p:nvSpPr>
        <p:spPr bwMode="auto">
          <a:xfrm>
            <a:off x="6932613" y="562451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19</a:t>
            </a:r>
          </a:p>
        </p:txBody>
      </p:sp>
      <p:sp>
        <p:nvSpPr>
          <p:cNvPr id="108607" name="Text Box 63"/>
          <p:cNvSpPr txBox="1">
            <a:spLocks noChangeArrowheads="1"/>
          </p:cNvSpPr>
          <p:nvPr/>
        </p:nvSpPr>
        <p:spPr bwMode="auto">
          <a:xfrm>
            <a:off x="8118475" y="5592763"/>
            <a:ext cx="520700" cy="415925"/>
          </a:xfrm>
          <a:prstGeom prst="rect">
            <a:avLst/>
          </a:prstGeom>
          <a:solidFill>
            <a:srgbClr val="EEF98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sz="2400">
                <a:solidFill>
                  <a:srgbClr val="0000FF"/>
                </a:solidFill>
                <a:latin typeface="Tahoma" pitchFamily="34" charset="0"/>
              </a:rPr>
              <a:t>20</a:t>
            </a:r>
          </a:p>
        </p:txBody>
      </p:sp>
      <p:sp>
        <p:nvSpPr>
          <p:cNvPr id="23614" name="Line 64"/>
          <p:cNvSpPr>
            <a:spLocks noChangeShapeType="1"/>
          </p:cNvSpPr>
          <p:nvPr/>
        </p:nvSpPr>
        <p:spPr bwMode="auto">
          <a:xfrm flipH="1">
            <a:off x="2122488" y="2603500"/>
            <a:ext cx="1403350" cy="7778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808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87" grpId="0" build="p"/>
      <p:bldP spid="108588" grpId="0" animBg="1"/>
      <p:bldP spid="108589" grpId="0" animBg="1"/>
      <p:bldP spid="108590" grpId="0" animBg="1"/>
      <p:bldP spid="108591" grpId="0" animBg="1"/>
      <p:bldP spid="108592" grpId="0" animBg="1"/>
      <p:bldP spid="108593" grpId="0" animBg="1"/>
      <p:bldP spid="108594" grpId="0" animBg="1"/>
      <p:bldP spid="108595" grpId="0" animBg="1"/>
      <p:bldP spid="108596" grpId="0" animBg="1"/>
      <p:bldP spid="108597" grpId="0" animBg="1"/>
      <p:bldP spid="108598" grpId="0" animBg="1"/>
      <p:bldP spid="108599" grpId="0" animBg="1"/>
      <p:bldP spid="108600" grpId="0" animBg="1"/>
      <p:bldP spid="108601" grpId="0" animBg="1"/>
      <p:bldP spid="108602" grpId="0" animBg="1"/>
      <p:bldP spid="108603" grpId="0" animBg="1"/>
      <p:bldP spid="108604" grpId="0" animBg="1"/>
      <p:bldP spid="108605" grpId="0" animBg="1"/>
      <p:bldP spid="108606" grpId="0" animBg="1"/>
      <p:bldP spid="108607" grpId="0" animBg="1"/>
    </p:bld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Tree ADT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 smtClean="0"/>
              <a:t>Objects: any type of objects can be stored in a tree</a:t>
            </a:r>
          </a:p>
          <a:p>
            <a:pPr eaLnBrk="1" hangingPunct="1"/>
            <a:r>
              <a:rPr lang="en-US" altLang="en-US" sz="2400" smtClean="0"/>
              <a:t>Methods:</a:t>
            </a:r>
          </a:p>
          <a:p>
            <a:pPr eaLnBrk="1" hangingPunct="1"/>
            <a:r>
              <a:rPr lang="en-US" altLang="en-US" sz="2400" smtClean="0"/>
              <a:t>accessor methods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root() </a:t>
            </a:r>
            <a:r>
              <a:rPr lang="en-US" altLang="en-US" sz="2000" smtClean="0"/>
              <a:t>– return the root of the tree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parent(p) – </a:t>
            </a:r>
            <a:r>
              <a:rPr lang="en-US" altLang="en-US" sz="2000" smtClean="0"/>
              <a:t> return the parent of a node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children(p) – </a:t>
            </a:r>
            <a:r>
              <a:rPr lang="en-US" altLang="en-US" sz="2000" smtClean="0"/>
              <a:t>returns the children of a node</a:t>
            </a:r>
          </a:p>
          <a:p>
            <a:pPr eaLnBrk="1" hangingPunct="1"/>
            <a:r>
              <a:rPr lang="en-US" altLang="en-US" sz="2400" smtClean="0"/>
              <a:t>query methods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size() – </a:t>
            </a:r>
            <a:r>
              <a:rPr lang="en-US" altLang="en-US" sz="2000" smtClean="0"/>
              <a:t>returns the number of nodes in the tree</a:t>
            </a:r>
            <a:r>
              <a:rPr lang="en-US" altLang="en-US" sz="2000" smtClean="0">
                <a:solidFill>
                  <a:srgbClr val="3B853E"/>
                </a:solidFill>
              </a:rPr>
              <a:t> 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isEmpty() -  </a:t>
            </a:r>
            <a:r>
              <a:rPr lang="en-US" altLang="en-US" sz="2000" smtClean="0"/>
              <a:t>returns true if the tree is empty</a:t>
            </a: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elements() – </a:t>
            </a:r>
            <a:r>
              <a:rPr lang="en-US" altLang="en-US" sz="2000" smtClean="0"/>
              <a:t>returns all elements</a:t>
            </a:r>
            <a:endParaRPr lang="en-US" altLang="en-US" sz="2000" smtClean="0">
              <a:solidFill>
                <a:srgbClr val="3B853E"/>
              </a:solidFill>
            </a:endParaRPr>
          </a:p>
          <a:p>
            <a:pPr lvl="1" eaLnBrk="1" hangingPunct="1"/>
            <a:r>
              <a:rPr lang="en-US" altLang="en-US" sz="2000" smtClean="0">
                <a:solidFill>
                  <a:srgbClr val="3B853E"/>
                </a:solidFill>
              </a:rPr>
              <a:t>isRoot(p), isInternal(p), isExternal(p)</a:t>
            </a:r>
          </a:p>
          <a:p>
            <a:pPr eaLnBrk="1" hangingPunct="1">
              <a:buFontTx/>
              <a:buNone/>
            </a:pPr>
            <a:endParaRPr lang="en-US" altLang="en-US" sz="2400" smtClean="0"/>
          </a:p>
        </p:txBody>
      </p:sp>
    </p:spTree>
    <p:extLst>
      <p:ext uri="{BB962C8B-B14F-4D97-AF65-F5344CB8AC3E}">
        <p14:creationId xmlns:p14="http://schemas.microsoft.com/office/powerpoint/2010/main" xmlns="" val="539187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4172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Guidelines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800" y="1066800"/>
            <a:ext cx="8785225" cy="4992688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Depth-first traversals are used whenever: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b="1" dirty="0" smtClean="0">
                <a:latin typeface="Arial" charset="0"/>
                <a:cs typeface="Arial" charset="0"/>
              </a:rPr>
              <a:t>parent</a:t>
            </a:r>
            <a:r>
              <a:rPr lang="en-US" dirty="0" smtClean="0">
                <a:latin typeface="Arial" charset="0"/>
                <a:cs typeface="Arial" charset="0"/>
              </a:rPr>
              <a:t> needs information about all its children or </a:t>
            </a:r>
            <a:r>
              <a:rPr lang="en-US" b="1" dirty="0" smtClean="0">
                <a:latin typeface="Arial" charset="0"/>
                <a:cs typeface="Arial" charset="0"/>
              </a:rPr>
              <a:t>descendants</a:t>
            </a:r>
            <a:r>
              <a:rPr lang="en-US" dirty="0" smtClean="0">
                <a:latin typeface="Arial" charset="0"/>
                <a:cs typeface="Arial" charset="0"/>
              </a:rPr>
              <a:t>, or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b="1" dirty="0" smtClean="0">
                <a:latin typeface="Arial" charset="0"/>
                <a:cs typeface="Arial" charset="0"/>
              </a:rPr>
              <a:t>children</a:t>
            </a:r>
            <a:r>
              <a:rPr lang="en-US" dirty="0" smtClean="0">
                <a:latin typeface="Arial" charset="0"/>
                <a:cs typeface="Arial" charset="0"/>
              </a:rPr>
              <a:t> require information about all its parent or </a:t>
            </a:r>
            <a:r>
              <a:rPr lang="en-US" b="1" dirty="0" smtClean="0">
                <a:latin typeface="Arial" charset="0"/>
                <a:cs typeface="Arial" charset="0"/>
              </a:rPr>
              <a:t>ancestors</a:t>
            </a: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endParaRPr lang="en-CA" dirty="0" smtClean="0">
              <a:latin typeface="Arial" charset="0"/>
              <a:cs typeface="Arial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endParaRPr lang="en-CA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656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we can use a stack: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Create a stack and push the root node onto the stack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While the stack is not empty: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Pop the top node 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Push all of the children of that node to the top of the stack in reverse order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Run time is </a:t>
            </a:r>
            <a:r>
              <a:rPr lang="en-US" altLang="en-US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objects on the stack are all unvisited siblings from the root to the current node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If each node has a maximum of two children, the memory required is </a:t>
            </a:r>
            <a:r>
              <a:rPr lang="en-US" altLang="en-US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:  the height of the tree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With the recursive implementation, the memory is </a:t>
            </a:r>
            <a:r>
              <a:rPr lang="en-US" altLang="en-US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:  recursion just hides the memory</a:t>
            </a:r>
          </a:p>
          <a:p>
            <a:pPr lvl="2"/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6993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70" t="7327" r="13559" b="12062"/>
          <a:stretch>
            <a:fillRect/>
          </a:stretch>
        </p:blipFill>
        <p:spPr bwMode="auto">
          <a:xfrm>
            <a:off x="0" y="0"/>
            <a:ext cx="45196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3525" y="5857875"/>
            <a:ext cx="8572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3050" y="5867400"/>
            <a:ext cx="8382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33525" y="5105400"/>
            <a:ext cx="85725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3050" y="5867400"/>
            <a:ext cx="8382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4000" y="5029200"/>
            <a:ext cx="8763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8763" y="5029200"/>
            <a:ext cx="866775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5200" y="5753100"/>
            <a:ext cx="8572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160770" y="5762625"/>
            <a:ext cx="838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387215" y="5753100"/>
            <a:ext cx="85725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924800" y="5772150"/>
            <a:ext cx="83820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23735" y="5776912"/>
            <a:ext cx="8763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269230" y="5762625"/>
            <a:ext cx="86677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19600" y="1828800"/>
            <a:ext cx="4724400" cy="3962400"/>
          </a:xfrm>
        </p:spPr>
        <p:txBody>
          <a:bodyPr/>
          <a:lstStyle/>
          <a:p>
            <a:r>
              <a:rPr lang="en-US" sz="2800" smtClean="0"/>
              <a:t>Add the root node to the stack.</a:t>
            </a:r>
          </a:p>
          <a:p>
            <a:pPr>
              <a:buFont typeface="Arial" charset="0"/>
              <a:buNone/>
            </a:pPr>
            <a:r>
              <a:rPr lang="en-US" sz="2800" u="sng" smtClean="0"/>
              <a:t>Continue until the stack is empty.</a:t>
            </a:r>
          </a:p>
          <a:p>
            <a:r>
              <a:rPr lang="en-US" sz="2800" smtClean="0"/>
              <a:t>Pop a node from the top of the stack. </a:t>
            </a:r>
          </a:p>
          <a:p>
            <a:r>
              <a:rPr lang="en-US" sz="2800" smtClean="0"/>
              <a:t>Visit it. </a:t>
            </a:r>
          </a:p>
          <a:p>
            <a:r>
              <a:rPr lang="en-US" sz="2800" smtClean="0"/>
              <a:t>Push its children </a:t>
            </a:r>
          </a:p>
          <a:p>
            <a:endParaRPr lang="en-US" sz="1800" smtClean="0"/>
          </a:p>
        </p:txBody>
      </p:sp>
      <p:sp>
        <p:nvSpPr>
          <p:cNvPr id="27664" name="Title 1"/>
          <p:cNvSpPr>
            <a:spLocks noGrp="1"/>
          </p:cNvSpPr>
          <p:nvPr>
            <p:ph type="title"/>
          </p:nvPr>
        </p:nvSpPr>
        <p:spPr>
          <a:xfrm>
            <a:off x="3352800" y="76200"/>
            <a:ext cx="6019800" cy="1143000"/>
          </a:xfrm>
        </p:spPr>
        <p:txBody>
          <a:bodyPr/>
          <a:lstStyle/>
          <a:p>
            <a:r>
              <a:rPr lang="en-US" sz="3200" dirty="0" smtClean="0"/>
              <a:t>DEMO: Stack Based Depth First Traversal</a:t>
            </a:r>
          </a:p>
        </p:txBody>
      </p:sp>
      <p:sp>
        <p:nvSpPr>
          <p:cNvPr id="18" name="Line Callout 1 17"/>
          <p:cNvSpPr/>
          <p:nvPr/>
        </p:nvSpPr>
        <p:spPr>
          <a:xfrm>
            <a:off x="228600" y="457200"/>
            <a:ext cx="4191000" cy="3886200"/>
          </a:xfrm>
          <a:prstGeom prst="borderCallout1">
            <a:avLst>
              <a:gd name="adj1" fmla="val 50668"/>
              <a:gd name="adj2" fmla="val 99631"/>
              <a:gd name="adj3" fmla="val 53639"/>
              <a:gd name="adj4" fmla="val 110119"/>
            </a:avLst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/>
              <a:t>The only difference between Breadth First Search (Queue) and Depth First Search (Stack) is the Data Structure!</a:t>
            </a:r>
          </a:p>
        </p:txBody>
      </p:sp>
    </p:spTree>
    <p:extLst>
      <p:ext uri="{BB962C8B-B14F-4D97-AF65-F5344CB8AC3E}">
        <p14:creationId xmlns:p14="http://schemas.microsoft.com/office/powerpoint/2010/main" xmlns="" val="39107266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5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6" dur="indefinite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3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8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9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0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5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66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72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73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7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82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3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8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88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89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9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5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96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0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5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06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1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11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12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2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23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2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32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3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38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9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4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44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45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46" dur="indefinite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54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55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56" dur="indefinite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 nodeType="clickPar">
                      <p:stCondLst>
                        <p:cond delay="indefinite"/>
                      </p:stCondLst>
                      <p:childTnLst>
                        <p:par>
                          <p:cTn id="1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9" presetID="5" presetClass="emph" presetSubtype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60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61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62" dur="indefinite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Tree application:  displaying information about directory structures and the files contained within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Finding the height of a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Printing a hierarchical structure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</p:spTree>
    <p:extLst>
      <p:ext uri="{BB962C8B-B14F-4D97-AF65-F5344CB8AC3E}">
        <p14:creationId xmlns:p14="http://schemas.microsoft.com/office/powerpoint/2010/main" xmlns="" val="3769435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Vs Graph</a:t>
            </a:r>
            <a:endParaRPr lang="en-US" dirty="0"/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7086600" cy="4454525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Vs Graph</a:t>
            </a:r>
            <a:endParaRPr lang="en-US" dirty="0"/>
          </a:p>
        </p:txBody>
      </p:sp>
      <p:sp>
        <p:nvSpPr>
          <p:cNvPr id="15360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76400"/>
            <a:ext cx="7086600" cy="44545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 smtClean="0"/>
              <a:t>A </a:t>
            </a:r>
            <a:r>
              <a:rPr lang="en-US" sz="2600" dirty="0"/>
              <a:t>tree is a connected </a:t>
            </a:r>
            <a:r>
              <a:rPr lang="en-US" sz="2600" b="1" dirty="0"/>
              <a:t>graph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There is a path to every node in the tree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There are no cycles in the tree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Tree?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81400" y="1676400"/>
            <a:ext cx="2286000" cy="2286000"/>
            <a:chOff x="3504" y="1632"/>
            <a:chExt cx="1440" cy="1440"/>
          </a:xfrm>
        </p:grpSpPr>
        <p:sp>
          <p:nvSpPr>
            <p:cNvPr id="1538052" name="Oval 4"/>
            <p:cNvSpPr>
              <a:spLocks noChangeArrowheads="1"/>
            </p:cNvSpPr>
            <p:nvPr/>
          </p:nvSpPr>
          <p:spPr bwMode="auto">
            <a:xfrm>
              <a:off x="3744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3" name="Oval 5"/>
            <p:cNvSpPr>
              <a:spLocks noChangeArrowheads="1"/>
            </p:cNvSpPr>
            <p:nvPr/>
          </p:nvSpPr>
          <p:spPr bwMode="auto">
            <a:xfrm>
              <a:off x="4128" y="1632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4" name="Oval 6"/>
            <p:cNvSpPr>
              <a:spLocks noChangeArrowheads="1"/>
            </p:cNvSpPr>
            <p:nvPr/>
          </p:nvSpPr>
          <p:spPr bwMode="auto">
            <a:xfrm>
              <a:off x="4512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5" name="Line 7"/>
            <p:cNvSpPr>
              <a:spLocks noChangeShapeType="1"/>
            </p:cNvSpPr>
            <p:nvPr/>
          </p:nvSpPr>
          <p:spPr bwMode="auto">
            <a:xfrm flipH="1">
              <a:off x="3840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6" name="Line 8"/>
            <p:cNvSpPr>
              <a:spLocks noChangeShapeType="1"/>
            </p:cNvSpPr>
            <p:nvPr/>
          </p:nvSpPr>
          <p:spPr bwMode="auto">
            <a:xfrm>
              <a:off x="4272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7" name="Oval 9"/>
            <p:cNvSpPr>
              <a:spLocks noChangeArrowheads="1"/>
            </p:cNvSpPr>
            <p:nvPr/>
          </p:nvSpPr>
          <p:spPr bwMode="auto">
            <a:xfrm>
              <a:off x="350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8" name="Oval 10"/>
            <p:cNvSpPr>
              <a:spLocks noChangeArrowheads="1"/>
            </p:cNvSpPr>
            <p:nvPr/>
          </p:nvSpPr>
          <p:spPr bwMode="auto">
            <a:xfrm>
              <a:off x="398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9" name="Line 11"/>
            <p:cNvSpPr>
              <a:spLocks noChangeShapeType="1"/>
            </p:cNvSpPr>
            <p:nvPr/>
          </p:nvSpPr>
          <p:spPr bwMode="auto">
            <a:xfrm flipH="1">
              <a:off x="3648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0" name="Oval 12"/>
            <p:cNvSpPr>
              <a:spLocks noChangeArrowheads="1"/>
            </p:cNvSpPr>
            <p:nvPr/>
          </p:nvSpPr>
          <p:spPr bwMode="auto">
            <a:xfrm>
              <a:off x="4752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1" name="Line 13"/>
            <p:cNvSpPr>
              <a:spLocks noChangeShapeType="1"/>
            </p:cNvSpPr>
            <p:nvPr/>
          </p:nvSpPr>
          <p:spPr bwMode="auto">
            <a:xfrm>
              <a:off x="4656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2" name="Oval 14"/>
            <p:cNvSpPr>
              <a:spLocks noChangeArrowheads="1"/>
            </p:cNvSpPr>
            <p:nvPr/>
          </p:nvSpPr>
          <p:spPr bwMode="auto">
            <a:xfrm>
              <a:off x="3744" y="2880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3" name="Line 15"/>
            <p:cNvSpPr>
              <a:spLocks noChangeShapeType="1"/>
            </p:cNvSpPr>
            <p:nvPr/>
          </p:nvSpPr>
          <p:spPr bwMode="auto">
            <a:xfrm>
              <a:off x="3648" y="2640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295400" y="4267200"/>
            <a:ext cx="1905000" cy="1600200"/>
            <a:chOff x="2160" y="1056"/>
            <a:chExt cx="1200" cy="1008"/>
          </a:xfrm>
        </p:grpSpPr>
        <p:sp>
          <p:nvSpPr>
            <p:cNvPr id="1538065" name="Oval 17"/>
            <p:cNvSpPr>
              <a:spLocks noChangeArrowheads="1"/>
            </p:cNvSpPr>
            <p:nvPr/>
          </p:nvSpPr>
          <p:spPr bwMode="auto">
            <a:xfrm>
              <a:off x="2400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6" name="Oval 18"/>
            <p:cNvSpPr>
              <a:spLocks noChangeArrowheads="1"/>
            </p:cNvSpPr>
            <p:nvPr/>
          </p:nvSpPr>
          <p:spPr bwMode="auto">
            <a:xfrm>
              <a:off x="2784" y="1056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7" name="Oval 19"/>
            <p:cNvSpPr>
              <a:spLocks noChangeArrowheads="1"/>
            </p:cNvSpPr>
            <p:nvPr/>
          </p:nvSpPr>
          <p:spPr bwMode="auto">
            <a:xfrm>
              <a:off x="3168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8" name="Line 20"/>
            <p:cNvSpPr>
              <a:spLocks noChangeShapeType="1"/>
            </p:cNvSpPr>
            <p:nvPr/>
          </p:nvSpPr>
          <p:spPr bwMode="auto">
            <a:xfrm flipH="1">
              <a:off x="2496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9" name="Line 21"/>
            <p:cNvSpPr>
              <a:spLocks noChangeShapeType="1"/>
            </p:cNvSpPr>
            <p:nvPr/>
          </p:nvSpPr>
          <p:spPr bwMode="auto">
            <a:xfrm>
              <a:off x="2928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0" name="Oval 22"/>
            <p:cNvSpPr>
              <a:spLocks noChangeArrowheads="1"/>
            </p:cNvSpPr>
            <p:nvPr/>
          </p:nvSpPr>
          <p:spPr bwMode="auto">
            <a:xfrm>
              <a:off x="216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1" name="Oval 23"/>
            <p:cNvSpPr>
              <a:spLocks noChangeArrowheads="1"/>
            </p:cNvSpPr>
            <p:nvPr/>
          </p:nvSpPr>
          <p:spPr bwMode="auto">
            <a:xfrm>
              <a:off x="264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2" name="Line 24"/>
            <p:cNvSpPr>
              <a:spLocks noChangeShapeType="1"/>
            </p:cNvSpPr>
            <p:nvPr/>
          </p:nvSpPr>
          <p:spPr bwMode="auto">
            <a:xfrm flipH="1">
              <a:off x="230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3" name="Line 25"/>
            <p:cNvSpPr>
              <a:spLocks noChangeShapeType="1"/>
            </p:cNvSpPr>
            <p:nvPr/>
          </p:nvSpPr>
          <p:spPr bwMode="auto">
            <a:xfrm>
              <a:off x="254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4" name="Line 26"/>
            <p:cNvSpPr>
              <a:spLocks noChangeShapeType="1"/>
            </p:cNvSpPr>
            <p:nvPr/>
          </p:nvSpPr>
          <p:spPr bwMode="auto">
            <a:xfrm flipH="1">
              <a:off x="2784" y="1632"/>
              <a:ext cx="432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553200" y="1676400"/>
            <a:ext cx="1905000" cy="1600200"/>
            <a:chOff x="1920" y="2352"/>
            <a:chExt cx="1200" cy="1008"/>
          </a:xfrm>
        </p:grpSpPr>
        <p:sp>
          <p:nvSpPr>
            <p:cNvPr id="1538076" name="Oval 28"/>
            <p:cNvSpPr>
              <a:spLocks noChangeArrowheads="1"/>
            </p:cNvSpPr>
            <p:nvPr/>
          </p:nvSpPr>
          <p:spPr bwMode="auto">
            <a:xfrm>
              <a:off x="2160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7" name="Oval 29"/>
            <p:cNvSpPr>
              <a:spLocks noChangeArrowheads="1"/>
            </p:cNvSpPr>
            <p:nvPr/>
          </p:nvSpPr>
          <p:spPr bwMode="auto">
            <a:xfrm>
              <a:off x="2544" y="2352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8" name="Oval 30"/>
            <p:cNvSpPr>
              <a:spLocks noChangeArrowheads="1"/>
            </p:cNvSpPr>
            <p:nvPr/>
          </p:nvSpPr>
          <p:spPr bwMode="auto">
            <a:xfrm>
              <a:off x="2928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9" name="Line 31"/>
            <p:cNvSpPr>
              <a:spLocks noChangeShapeType="1"/>
            </p:cNvSpPr>
            <p:nvPr/>
          </p:nvSpPr>
          <p:spPr bwMode="auto">
            <a:xfrm flipH="1">
              <a:off x="2256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0" name="Line 32"/>
            <p:cNvSpPr>
              <a:spLocks noChangeShapeType="1"/>
            </p:cNvSpPr>
            <p:nvPr/>
          </p:nvSpPr>
          <p:spPr bwMode="auto">
            <a:xfrm>
              <a:off x="2688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1" name="Oval 33"/>
            <p:cNvSpPr>
              <a:spLocks noChangeArrowheads="1"/>
            </p:cNvSpPr>
            <p:nvPr/>
          </p:nvSpPr>
          <p:spPr bwMode="auto">
            <a:xfrm>
              <a:off x="192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2" name="Oval 34"/>
            <p:cNvSpPr>
              <a:spLocks noChangeArrowheads="1"/>
            </p:cNvSpPr>
            <p:nvPr/>
          </p:nvSpPr>
          <p:spPr bwMode="auto">
            <a:xfrm>
              <a:off x="240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3" name="Line 35"/>
            <p:cNvSpPr>
              <a:spLocks noChangeShapeType="1"/>
            </p:cNvSpPr>
            <p:nvPr/>
          </p:nvSpPr>
          <p:spPr bwMode="auto">
            <a:xfrm flipH="1">
              <a:off x="206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4" name="Line 36"/>
            <p:cNvSpPr>
              <a:spLocks noChangeShapeType="1"/>
            </p:cNvSpPr>
            <p:nvPr/>
          </p:nvSpPr>
          <p:spPr bwMode="auto">
            <a:xfrm>
              <a:off x="230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5" name="Oval 37"/>
            <p:cNvSpPr>
              <a:spLocks noChangeArrowheads="1"/>
            </p:cNvSpPr>
            <p:nvPr/>
          </p:nvSpPr>
          <p:spPr bwMode="auto">
            <a:xfrm>
              <a:off x="2928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6" name="Line 38"/>
            <p:cNvSpPr>
              <a:spLocks noChangeShapeType="1"/>
            </p:cNvSpPr>
            <p:nvPr/>
          </p:nvSpPr>
          <p:spPr bwMode="auto">
            <a:xfrm>
              <a:off x="3024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7" name="Oval 39"/>
            <p:cNvSpPr>
              <a:spLocks noChangeArrowheads="1"/>
            </p:cNvSpPr>
            <p:nvPr/>
          </p:nvSpPr>
          <p:spPr bwMode="auto">
            <a:xfrm>
              <a:off x="216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8" name="Line 40"/>
            <p:cNvSpPr>
              <a:spLocks noChangeShapeType="1"/>
            </p:cNvSpPr>
            <p:nvPr/>
          </p:nvSpPr>
          <p:spPr bwMode="auto">
            <a:xfrm>
              <a:off x="2256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9" name="Oval 41"/>
            <p:cNvSpPr>
              <a:spLocks noChangeArrowheads="1"/>
            </p:cNvSpPr>
            <p:nvPr/>
          </p:nvSpPr>
          <p:spPr bwMode="auto">
            <a:xfrm>
              <a:off x="2544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0" name="Line 42"/>
            <p:cNvSpPr>
              <a:spLocks noChangeShapeType="1"/>
            </p:cNvSpPr>
            <p:nvPr/>
          </p:nvSpPr>
          <p:spPr bwMode="auto">
            <a:xfrm flipH="1">
              <a:off x="2640" y="2544"/>
              <a:ext cx="0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85800" y="1676400"/>
            <a:ext cx="2286000" cy="2286000"/>
            <a:chOff x="2688" y="1536"/>
            <a:chExt cx="1440" cy="1440"/>
          </a:xfrm>
        </p:grpSpPr>
        <p:sp>
          <p:nvSpPr>
            <p:cNvPr id="1538092" name="Oval 44"/>
            <p:cNvSpPr>
              <a:spLocks noChangeArrowheads="1"/>
            </p:cNvSpPr>
            <p:nvPr/>
          </p:nvSpPr>
          <p:spPr bwMode="auto">
            <a:xfrm>
              <a:off x="2928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3" name="Oval 45"/>
            <p:cNvSpPr>
              <a:spLocks noChangeArrowheads="1"/>
            </p:cNvSpPr>
            <p:nvPr/>
          </p:nvSpPr>
          <p:spPr bwMode="auto">
            <a:xfrm>
              <a:off x="3312" y="1536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4" name="Oval 46"/>
            <p:cNvSpPr>
              <a:spLocks noChangeArrowheads="1"/>
            </p:cNvSpPr>
            <p:nvPr/>
          </p:nvSpPr>
          <p:spPr bwMode="auto">
            <a:xfrm>
              <a:off x="3696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5" name="Line 47"/>
            <p:cNvSpPr>
              <a:spLocks noChangeShapeType="1"/>
            </p:cNvSpPr>
            <p:nvPr/>
          </p:nvSpPr>
          <p:spPr bwMode="auto">
            <a:xfrm flipH="1">
              <a:off x="3024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6" name="Line 48"/>
            <p:cNvSpPr>
              <a:spLocks noChangeShapeType="1"/>
            </p:cNvSpPr>
            <p:nvPr/>
          </p:nvSpPr>
          <p:spPr bwMode="auto">
            <a:xfrm>
              <a:off x="3456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7" name="Oval 49"/>
            <p:cNvSpPr>
              <a:spLocks noChangeArrowheads="1"/>
            </p:cNvSpPr>
            <p:nvPr/>
          </p:nvSpPr>
          <p:spPr bwMode="auto">
            <a:xfrm>
              <a:off x="268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8" name="Oval 50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9" name="Line 51"/>
            <p:cNvSpPr>
              <a:spLocks noChangeShapeType="1"/>
            </p:cNvSpPr>
            <p:nvPr/>
          </p:nvSpPr>
          <p:spPr bwMode="auto">
            <a:xfrm flipH="1">
              <a:off x="283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0" name="Line 52"/>
            <p:cNvSpPr>
              <a:spLocks noChangeShapeType="1"/>
            </p:cNvSpPr>
            <p:nvPr/>
          </p:nvSpPr>
          <p:spPr bwMode="auto">
            <a:xfrm>
              <a:off x="307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1" name="Oval 53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2" name="Line 54"/>
            <p:cNvSpPr>
              <a:spLocks noChangeShapeType="1"/>
            </p:cNvSpPr>
            <p:nvPr/>
          </p:nvSpPr>
          <p:spPr bwMode="auto">
            <a:xfrm>
              <a:off x="3840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3" name="Oval 55"/>
            <p:cNvSpPr>
              <a:spLocks noChangeArrowheads="1"/>
            </p:cNvSpPr>
            <p:nvPr/>
          </p:nvSpPr>
          <p:spPr bwMode="auto">
            <a:xfrm>
              <a:off x="2928" y="2784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4" name="Line 56"/>
            <p:cNvSpPr>
              <a:spLocks noChangeShapeType="1"/>
            </p:cNvSpPr>
            <p:nvPr/>
          </p:nvSpPr>
          <p:spPr bwMode="auto">
            <a:xfrm>
              <a:off x="2832" y="2544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4191000"/>
            <a:ext cx="1524000" cy="1752600"/>
            <a:chOff x="3360" y="2640"/>
            <a:chExt cx="960" cy="1104"/>
          </a:xfrm>
        </p:grpSpPr>
        <p:sp>
          <p:nvSpPr>
            <p:cNvPr id="1538106" name="Oval 58"/>
            <p:cNvSpPr>
              <a:spLocks noChangeArrowheads="1"/>
            </p:cNvSpPr>
            <p:nvPr/>
          </p:nvSpPr>
          <p:spPr bwMode="auto">
            <a:xfrm>
              <a:off x="3360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7" name="Oval 59"/>
            <p:cNvSpPr>
              <a:spLocks noChangeArrowheads="1"/>
            </p:cNvSpPr>
            <p:nvPr/>
          </p:nvSpPr>
          <p:spPr bwMode="auto">
            <a:xfrm>
              <a:off x="3744" y="331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8" name="Oval 60"/>
            <p:cNvSpPr>
              <a:spLocks noChangeArrowheads="1"/>
            </p:cNvSpPr>
            <p:nvPr/>
          </p:nvSpPr>
          <p:spPr bwMode="auto">
            <a:xfrm>
              <a:off x="4128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9" name="Line 61"/>
            <p:cNvSpPr>
              <a:spLocks noChangeShapeType="1"/>
            </p:cNvSpPr>
            <p:nvPr/>
          </p:nvSpPr>
          <p:spPr bwMode="auto">
            <a:xfrm flipH="1" flipV="1">
              <a:off x="3552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0" name="Line 62"/>
            <p:cNvSpPr>
              <a:spLocks noChangeShapeType="1"/>
            </p:cNvSpPr>
            <p:nvPr/>
          </p:nvSpPr>
          <p:spPr bwMode="auto">
            <a:xfrm flipV="1">
              <a:off x="3936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1" name="Oval 63"/>
            <p:cNvSpPr>
              <a:spLocks noChangeArrowheads="1"/>
            </p:cNvSpPr>
            <p:nvPr/>
          </p:nvSpPr>
          <p:spPr bwMode="auto">
            <a:xfrm>
              <a:off x="3744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2" name="Oval 64"/>
            <p:cNvSpPr>
              <a:spLocks noChangeArrowheads="1"/>
            </p:cNvSpPr>
            <p:nvPr/>
          </p:nvSpPr>
          <p:spPr bwMode="auto">
            <a:xfrm>
              <a:off x="3744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3" name="Line 65"/>
            <p:cNvSpPr>
              <a:spLocks noChangeShapeType="1"/>
            </p:cNvSpPr>
            <p:nvPr/>
          </p:nvSpPr>
          <p:spPr bwMode="auto">
            <a:xfrm flipH="1">
              <a:off x="3456" y="3264"/>
              <a:ext cx="0" cy="288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4" name="Line 66"/>
            <p:cNvSpPr>
              <a:spLocks noChangeShapeType="1"/>
            </p:cNvSpPr>
            <p:nvPr/>
          </p:nvSpPr>
          <p:spPr bwMode="auto">
            <a:xfrm>
              <a:off x="3552" y="316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5" name="Oval 67"/>
            <p:cNvSpPr>
              <a:spLocks noChangeArrowheads="1"/>
            </p:cNvSpPr>
            <p:nvPr/>
          </p:nvSpPr>
          <p:spPr bwMode="auto">
            <a:xfrm>
              <a:off x="4128" y="2640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6" name="Line 68"/>
            <p:cNvSpPr>
              <a:spLocks noChangeShapeType="1"/>
            </p:cNvSpPr>
            <p:nvPr/>
          </p:nvSpPr>
          <p:spPr bwMode="auto">
            <a:xfrm>
              <a:off x="4224" y="2832"/>
              <a:ext cx="0" cy="24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7" name="Oval 69"/>
            <p:cNvSpPr>
              <a:spLocks noChangeArrowheads="1"/>
            </p:cNvSpPr>
            <p:nvPr/>
          </p:nvSpPr>
          <p:spPr bwMode="auto">
            <a:xfrm>
              <a:off x="3360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8" name="Line 70"/>
            <p:cNvSpPr>
              <a:spLocks noChangeShapeType="1"/>
            </p:cNvSpPr>
            <p:nvPr/>
          </p:nvSpPr>
          <p:spPr bwMode="auto">
            <a:xfrm>
              <a:off x="3552" y="364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it a Tree?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581400" y="1676400"/>
            <a:ext cx="2286000" cy="2286000"/>
            <a:chOff x="3504" y="1632"/>
            <a:chExt cx="1440" cy="1440"/>
          </a:xfrm>
        </p:grpSpPr>
        <p:sp>
          <p:nvSpPr>
            <p:cNvPr id="1538052" name="Oval 4"/>
            <p:cNvSpPr>
              <a:spLocks noChangeArrowheads="1"/>
            </p:cNvSpPr>
            <p:nvPr/>
          </p:nvSpPr>
          <p:spPr bwMode="auto">
            <a:xfrm>
              <a:off x="3744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3" name="Oval 5"/>
            <p:cNvSpPr>
              <a:spLocks noChangeArrowheads="1"/>
            </p:cNvSpPr>
            <p:nvPr/>
          </p:nvSpPr>
          <p:spPr bwMode="auto">
            <a:xfrm>
              <a:off x="4128" y="1632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4" name="Oval 6"/>
            <p:cNvSpPr>
              <a:spLocks noChangeArrowheads="1"/>
            </p:cNvSpPr>
            <p:nvPr/>
          </p:nvSpPr>
          <p:spPr bwMode="auto">
            <a:xfrm>
              <a:off x="4512" y="2016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5" name="Line 7"/>
            <p:cNvSpPr>
              <a:spLocks noChangeShapeType="1"/>
            </p:cNvSpPr>
            <p:nvPr/>
          </p:nvSpPr>
          <p:spPr bwMode="auto">
            <a:xfrm flipH="1">
              <a:off x="3840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6" name="Line 8"/>
            <p:cNvSpPr>
              <a:spLocks noChangeShapeType="1"/>
            </p:cNvSpPr>
            <p:nvPr/>
          </p:nvSpPr>
          <p:spPr bwMode="auto">
            <a:xfrm>
              <a:off x="4272" y="1824"/>
              <a:ext cx="336" cy="192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7" name="Oval 9"/>
            <p:cNvSpPr>
              <a:spLocks noChangeArrowheads="1"/>
            </p:cNvSpPr>
            <p:nvPr/>
          </p:nvSpPr>
          <p:spPr bwMode="auto">
            <a:xfrm>
              <a:off x="350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8" name="Oval 10"/>
            <p:cNvSpPr>
              <a:spLocks noChangeArrowheads="1"/>
            </p:cNvSpPr>
            <p:nvPr/>
          </p:nvSpPr>
          <p:spPr bwMode="auto">
            <a:xfrm>
              <a:off x="3984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59" name="Line 11"/>
            <p:cNvSpPr>
              <a:spLocks noChangeShapeType="1"/>
            </p:cNvSpPr>
            <p:nvPr/>
          </p:nvSpPr>
          <p:spPr bwMode="auto">
            <a:xfrm flipH="1">
              <a:off x="3648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0" name="Oval 12"/>
            <p:cNvSpPr>
              <a:spLocks noChangeArrowheads="1"/>
            </p:cNvSpPr>
            <p:nvPr/>
          </p:nvSpPr>
          <p:spPr bwMode="auto">
            <a:xfrm>
              <a:off x="4752" y="2448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1" name="Line 13"/>
            <p:cNvSpPr>
              <a:spLocks noChangeShapeType="1"/>
            </p:cNvSpPr>
            <p:nvPr/>
          </p:nvSpPr>
          <p:spPr bwMode="auto">
            <a:xfrm>
              <a:off x="4656" y="2208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2" name="Oval 14"/>
            <p:cNvSpPr>
              <a:spLocks noChangeArrowheads="1"/>
            </p:cNvSpPr>
            <p:nvPr/>
          </p:nvSpPr>
          <p:spPr bwMode="auto">
            <a:xfrm>
              <a:off x="3744" y="2880"/>
              <a:ext cx="192" cy="192"/>
            </a:xfrm>
            <a:prstGeom prst="ellipse">
              <a:avLst/>
            </a:prstGeom>
            <a:solidFill>
              <a:srgbClr val="FF6FCF"/>
            </a:solidFill>
            <a:ln w="9525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3" name="Line 15"/>
            <p:cNvSpPr>
              <a:spLocks noChangeShapeType="1"/>
            </p:cNvSpPr>
            <p:nvPr/>
          </p:nvSpPr>
          <p:spPr bwMode="auto">
            <a:xfrm>
              <a:off x="3648" y="2640"/>
              <a:ext cx="144" cy="240"/>
            </a:xfrm>
            <a:prstGeom prst="line">
              <a:avLst/>
            </a:prstGeom>
            <a:noFill/>
            <a:ln w="12700">
              <a:solidFill>
                <a:srgbClr val="800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295400" y="4267200"/>
            <a:ext cx="1905000" cy="1600200"/>
            <a:chOff x="2160" y="1056"/>
            <a:chExt cx="1200" cy="1008"/>
          </a:xfrm>
        </p:grpSpPr>
        <p:sp>
          <p:nvSpPr>
            <p:cNvPr id="1538065" name="Oval 17"/>
            <p:cNvSpPr>
              <a:spLocks noChangeArrowheads="1"/>
            </p:cNvSpPr>
            <p:nvPr/>
          </p:nvSpPr>
          <p:spPr bwMode="auto">
            <a:xfrm>
              <a:off x="2400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6" name="Oval 18"/>
            <p:cNvSpPr>
              <a:spLocks noChangeArrowheads="1"/>
            </p:cNvSpPr>
            <p:nvPr/>
          </p:nvSpPr>
          <p:spPr bwMode="auto">
            <a:xfrm>
              <a:off x="2784" y="1056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7" name="Oval 19"/>
            <p:cNvSpPr>
              <a:spLocks noChangeArrowheads="1"/>
            </p:cNvSpPr>
            <p:nvPr/>
          </p:nvSpPr>
          <p:spPr bwMode="auto">
            <a:xfrm>
              <a:off x="3168" y="1440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8" name="Line 20"/>
            <p:cNvSpPr>
              <a:spLocks noChangeShapeType="1"/>
            </p:cNvSpPr>
            <p:nvPr/>
          </p:nvSpPr>
          <p:spPr bwMode="auto">
            <a:xfrm flipH="1">
              <a:off x="2496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69" name="Line 21"/>
            <p:cNvSpPr>
              <a:spLocks noChangeShapeType="1"/>
            </p:cNvSpPr>
            <p:nvPr/>
          </p:nvSpPr>
          <p:spPr bwMode="auto">
            <a:xfrm>
              <a:off x="2928" y="1248"/>
              <a:ext cx="336" cy="192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0" name="Oval 22"/>
            <p:cNvSpPr>
              <a:spLocks noChangeArrowheads="1"/>
            </p:cNvSpPr>
            <p:nvPr/>
          </p:nvSpPr>
          <p:spPr bwMode="auto">
            <a:xfrm>
              <a:off x="216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1" name="Oval 23"/>
            <p:cNvSpPr>
              <a:spLocks noChangeArrowheads="1"/>
            </p:cNvSpPr>
            <p:nvPr/>
          </p:nvSpPr>
          <p:spPr bwMode="auto">
            <a:xfrm>
              <a:off x="2640" y="1872"/>
              <a:ext cx="192" cy="192"/>
            </a:xfrm>
            <a:prstGeom prst="ellipse">
              <a:avLst/>
            </a:prstGeom>
            <a:solidFill>
              <a:srgbClr val="FFCC66"/>
            </a:solidFill>
            <a:ln w="9525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2" name="Line 24"/>
            <p:cNvSpPr>
              <a:spLocks noChangeShapeType="1"/>
            </p:cNvSpPr>
            <p:nvPr/>
          </p:nvSpPr>
          <p:spPr bwMode="auto">
            <a:xfrm flipH="1">
              <a:off x="230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3" name="Line 25"/>
            <p:cNvSpPr>
              <a:spLocks noChangeShapeType="1"/>
            </p:cNvSpPr>
            <p:nvPr/>
          </p:nvSpPr>
          <p:spPr bwMode="auto">
            <a:xfrm>
              <a:off x="2544" y="1632"/>
              <a:ext cx="144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4" name="Line 26"/>
            <p:cNvSpPr>
              <a:spLocks noChangeShapeType="1"/>
            </p:cNvSpPr>
            <p:nvPr/>
          </p:nvSpPr>
          <p:spPr bwMode="auto">
            <a:xfrm flipH="1">
              <a:off x="2784" y="1632"/>
              <a:ext cx="432" cy="240"/>
            </a:xfrm>
            <a:prstGeom prst="line">
              <a:avLst/>
            </a:prstGeom>
            <a:noFill/>
            <a:ln w="12700">
              <a:solidFill>
                <a:srgbClr val="804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6553200" y="1676400"/>
            <a:ext cx="1905000" cy="1600200"/>
            <a:chOff x="1920" y="2352"/>
            <a:chExt cx="1200" cy="1008"/>
          </a:xfrm>
        </p:grpSpPr>
        <p:sp>
          <p:nvSpPr>
            <p:cNvPr id="1538076" name="Oval 28"/>
            <p:cNvSpPr>
              <a:spLocks noChangeArrowheads="1"/>
            </p:cNvSpPr>
            <p:nvPr/>
          </p:nvSpPr>
          <p:spPr bwMode="auto">
            <a:xfrm>
              <a:off x="2160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7" name="Oval 29"/>
            <p:cNvSpPr>
              <a:spLocks noChangeArrowheads="1"/>
            </p:cNvSpPr>
            <p:nvPr/>
          </p:nvSpPr>
          <p:spPr bwMode="auto">
            <a:xfrm>
              <a:off x="2544" y="2352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8" name="Oval 30"/>
            <p:cNvSpPr>
              <a:spLocks noChangeArrowheads="1"/>
            </p:cNvSpPr>
            <p:nvPr/>
          </p:nvSpPr>
          <p:spPr bwMode="auto">
            <a:xfrm>
              <a:off x="2928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79" name="Line 31"/>
            <p:cNvSpPr>
              <a:spLocks noChangeShapeType="1"/>
            </p:cNvSpPr>
            <p:nvPr/>
          </p:nvSpPr>
          <p:spPr bwMode="auto">
            <a:xfrm flipH="1">
              <a:off x="2256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0" name="Line 32"/>
            <p:cNvSpPr>
              <a:spLocks noChangeShapeType="1"/>
            </p:cNvSpPr>
            <p:nvPr/>
          </p:nvSpPr>
          <p:spPr bwMode="auto">
            <a:xfrm>
              <a:off x="2688" y="2544"/>
              <a:ext cx="336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1" name="Oval 33"/>
            <p:cNvSpPr>
              <a:spLocks noChangeArrowheads="1"/>
            </p:cNvSpPr>
            <p:nvPr/>
          </p:nvSpPr>
          <p:spPr bwMode="auto">
            <a:xfrm>
              <a:off x="192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2" name="Oval 34"/>
            <p:cNvSpPr>
              <a:spLocks noChangeArrowheads="1"/>
            </p:cNvSpPr>
            <p:nvPr/>
          </p:nvSpPr>
          <p:spPr bwMode="auto">
            <a:xfrm>
              <a:off x="240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3" name="Line 35"/>
            <p:cNvSpPr>
              <a:spLocks noChangeShapeType="1"/>
            </p:cNvSpPr>
            <p:nvPr/>
          </p:nvSpPr>
          <p:spPr bwMode="auto">
            <a:xfrm flipH="1">
              <a:off x="206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4" name="Line 36"/>
            <p:cNvSpPr>
              <a:spLocks noChangeShapeType="1"/>
            </p:cNvSpPr>
            <p:nvPr/>
          </p:nvSpPr>
          <p:spPr bwMode="auto">
            <a:xfrm>
              <a:off x="2304" y="2928"/>
              <a:ext cx="144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5" name="Oval 37"/>
            <p:cNvSpPr>
              <a:spLocks noChangeArrowheads="1"/>
            </p:cNvSpPr>
            <p:nvPr/>
          </p:nvSpPr>
          <p:spPr bwMode="auto">
            <a:xfrm>
              <a:off x="2928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6" name="Line 38"/>
            <p:cNvSpPr>
              <a:spLocks noChangeShapeType="1"/>
            </p:cNvSpPr>
            <p:nvPr/>
          </p:nvSpPr>
          <p:spPr bwMode="auto">
            <a:xfrm>
              <a:off x="3024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7" name="Oval 39"/>
            <p:cNvSpPr>
              <a:spLocks noChangeArrowheads="1"/>
            </p:cNvSpPr>
            <p:nvPr/>
          </p:nvSpPr>
          <p:spPr bwMode="auto">
            <a:xfrm>
              <a:off x="2160" y="3168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8" name="Line 40"/>
            <p:cNvSpPr>
              <a:spLocks noChangeShapeType="1"/>
            </p:cNvSpPr>
            <p:nvPr/>
          </p:nvSpPr>
          <p:spPr bwMode="auto">
            <a:xfrm>
              <a:off x="2256" y="2928"/>
              <a:ext cx="0" cy="240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89" name="Oval 41"/>
            <p:cNvSpPr>
              <a:spLocks noChangeArrowheads="1"/>
            </p:cNvSpPr>
            <p:nvPr/>
          </p:nvSpPr>
          <p:spPr bwMode="auto">
            <a:xfrm>
              <a:off x="2544" y="2736"/>
              <a:ext cx="192" cy="192"/>
            </a:xfrm>
            <a:prstGeom prst="ellipse">
              <a:avLst/>
            </a:prstGeom>
            <a:solidFill>
              <a:srgbClr val="CCFF66"/>
            </a:solidFill>
            <a:ln w="9525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0" name="Line 42"/>
            <p:cNvSpPr>
              <a:spLocks noChangeShapeType="1"/>
            </p:cNvSpPr>
            <p:nvPr/>
          </p:nvSpPr>
          <p:spPr bwMode="auto">
            <a:xfrm flipH="1">
              <a:off x="2640" y="2544"/>
              <a:ext cx="0" cy="192"/>
            </a:xfrm>
            <a:prstGeom prst="line">
              <a:avLst/>
            </a:prstGeom>
            <a:noFill/>
            <a:ln w="12700">
              <a:solidFill>
                <a:srgbClr val="4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685800" y="1676400"/>
            <a:ext cx="2286000" cy="2286000"/>
            <a:chOff x="2688" y="1536"/>
            <a:chExt cx="1440" cy="1440"/>
          </a:xfrm>
        </p:grpSpPr>
        <p:sp>
          <p:nvSpPr>
            <p:cNvPr id="1538092" name="Oval 44"/>
            <p:cNvSpPr>
              <a:spLocks noChangeArrowheads="1"/>
            </p:cNvSpPr>
            <p:nvPr/>
          </p:nvSpPr>
          <p:spPr bwMode="auto">
            <a:xfrm>
              <a:off x="2928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3" name="Oval 45"/>
            <p:cNvSpPr>
              <a:spLocks noChangeArrowheads="1"/>
            </p:cNvSpPr>
            <p:nvPr/>
          </p:nvSpPr>
          <p:spPr bwMode="auto">
            <a:xfrm>
              <a:off x="3312" y="1536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4" name="Oval 46"/>
            <p:cNvSpPr>
              <a:spLocks noChangeArrowheads="1"/>
            </p:cNvSpPr>
            <p:nvPr/>
          </p:nvSpPr>
          <p:spPr bwMode="auto">
            <a:xfrm>
              <a:off x="3696" y="1920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5" name="Line 47"/>
            <p:cNvSpPr>
              <a:spLocks noChangeShapeType="1"/>
            </p:cNvSpPr>
            <p:nvPr/>
          </p:nvSpPr>
          <p:spPr bwMode="auto">
            <a:xfrm flipH="1">
              <a:off x="3024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6" name="Line 48"/>
            <p:cNvSpPr>
              <a:spLocks noChangeShapeType="1"/>
            </p:cNvSpPr>
            <p:nvPr/>
          </p:nvSpPr>
          <p:spPr bwMode="auto">
            <a:xfrm>
              <a:off x="3456" y="1728"/>
              <a:ext cx="336" cy="192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7" name="Oval 49"/>
            <p:cNvSpPr>
              <a:spLocks noChangeArrowheads="1"/>
            </p:cNvSpPr>
            <p:nvPr/>
          </p:nvSpPr>
          <p:spPr bwMode="auto">
            <a:xfrm>
              <a:off x="268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8" name="Oval 50"/>
            <p:cNvSpPr>
              <a:spLocks noChangeArrowheads="1"/>
            </p:cNvSpPr>
            <p:nvPr/>
          </p:nvSpPr>
          <p:spPr bwMode="auto">
            <a:xfrm>
              <a:off x="3168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099" name="Line 51"/>
            <p:cNvSpPr>
              <a:spLocks noChangeShapeType="1"/>
            </p:cNvSpPr>
            <p:nvPr/>
          </p:nvSpPr>
          <p:spPr bwMode="auto">
            <a:xfrm flipH="1">
              <a:off x="283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0" name="Line 52"/>
            <p:cNvSpPr>
              <a:spLocks noChangeShapeType="1"/>
            </p:cNvSpPr>
            <p:nvPr/>
          </p:nvSpPr>
          <p:spPr bwMode="auto">
            <a:xfrm>
              <a:off x="3072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1" name="Oval 53"/>
            <p:cNvSpPr>
              <a:spLocks noChangeArrowheads="1"/>
            </p:cNvSpPr>
            <p:nvPr/>
          </p:nvSpPr>
          <p:spPr bwMode="auto">
            <a:xfrm>
              <a:off x="3936" y="2352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2" name="Line 54"/>
            <p:cNvSpPr>
              <a:spLocks noChangeShapeType="1"/>
            </p:cNvSpPr>
            <p:nvPr/>
          </p:nvSpPr>
          <p:spPr bwMode="auto">
            <a:xfrm>
              <a:off x="3840" y="2112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3" name="Oval 55"/>
            <p:cNvSpPr>
              <a:spLocks noChangeArrowheads="1"/>
            </p:cNvSpPr>
            <p:nvPr/>
          </p:nvSpPr>
          <p:spPr bwMode="auto">
            <a:xfrm>
              <a:off x="2928" y="2784"/>
              <a:ext cx="192" cy="192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4" name="Line 56"/>
            <p:cNvSpPr>
              <a:spLocks noChangeShapeType="1"/>
            </p:cNvSpPr>
            <p:nvPr/>
          </p:nvSpPr>
          <p:spPr bwMode="auto">
            <a:xfrm>
              <a:off x="2832" y="2544"/>
              <a:ext cx="144" cy="240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5334000" y="4191000"/>
            <a:ext cx="1524000" cy="1752600"/>
            <a:chOff x="3360" y="2640"/>
            <a:chExt cx="960" cy="1104"/>
          </a:xfrm>
        </p:grpSpPr>
        <p:sp>
          <p:nvSpPr>
            <p:cNvPr id="1538106" name="Oval 58"/>
            <p:cNvSpPr>
              <a:spLocks noChangeArrowheads="1"/>
            </p:cNvSpPr>
            <p:nvPr/>
          </p:nvSpPr>
          <p:spPr bwMode="auto">
            <a:xfrm>
              <a:off x="3360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7" name="Oval 59"/>
            <p:cNvSpPr>
              <a:spLocks noChangeArrowheads="1"/>
            </p:cNvSpPr>
            <p:nvPr/>
          </p:nvSpPr>
          <p:spPr bwMode="auto">
            <a:xfrm>
              <a:off x="3744" y="331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8" name="Oval 60"/>
            <p:cNvSpPr>
              <a:spLocks noChangeArrowheads="1"/>
            </p:cNvSpPr>
            <p:nvPr/>
          </p:nvSpPr>
          <p:spPr bwMode="auto">
            <a:xfrm>
              <a:off x="4128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09" name="Line 61"/>
            <p:cNvSpPr>
              <a:spLocks noChangeShapeType="1"/>
            </p:cNvSpPr>
            <p:nvPr/>
          </p:nvSpPr>
          <p:spPr bwMode="auto">
            <a:xfrm flipH="1" flipV="1">
              <a:off x="3552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0" name="Line 62"/>
            <p:cNvSpPr>
              <a:spLocks noChangeShapeType="1"/>
            </p:cNvSpPr>
            <p:nvPr/>
          </p:nvSpPr>
          <p:spPr bwMode="auto">
            <a:xfrm flipV="1">
              <a:off x="3936" y="3216"/>
              <a:ext cx="192" cy="144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1" name="Oval 63"/>
            <p:cNvSpPr>
              <a:spLocks noChangeArrowheads="1"/>
            </p:cNvSpPr>
            <p:nvPr/>
          </p:nvSpPr>
          <p:spPr bwMode="auto">
            <a:xfrm>
              <a:off x="3744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2" name="Oval 64"/>
            <p:cNvSpPr>
              <a:spLocks noChangeArrowheads="1"/>
            </p:cNvSpPr>
            <p:nvPr/>
          </p:nvSpPr>
          <p:spPr bwMode="auto">
            <a:xfrm>
              <a:off x="3744" y="307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3" name="Line 65"/>
            <p:cNvSpPr>
              <a:spLocks noChangeShapeType="1"/>
            </p:cNvSpPr>
            <p:nvPr/>
          </p:nvSpPr>
          <p:spPr bwMode="auto">
            <a:xfrm flipH="1">
              <a:off x="3456" y="3264"/>
              <a:ext cx="0" cy="288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4" name="Line 66"/>
            <p:cNvSpPr>
              <a:spLocks noChangeShapeType="1"/>
            </p:cNvSpPr>
            <p:nvPr/>
          </p:nvSpPr>
          <p:spPr bwMode="auto">
            <a:xfrm>
              <a:off x="3552" y="316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5" name="Oval 67"/>
            <p:cNvSpPr>
              <a:spLocks noChangeArrowheads="1"/>
            </p:cNvSpPr>
            <p:nvPr/>
          </p:nvSpPr>
          <p:spPr bwMode="auto">
            <a:xfrm>
              <a:off x="4128" y="2640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6" name="Line 68"/>
            <p:cNvSpPr>
              <a:spLocks noChangeShapeType="1"/>
            </p:cNvSpPr>
            <p:nvPr/>
          </p:nvSpPr>
          <p:spPr bwMode="auto">
            <a:xfrm>
              <a:off x="4224" y="2832"/>
              <a:ext cx="0" cy="24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7" name="Oval 69"/>
            <p:cNvSpPr>
              <a:spLocks noChangeArrowheads="1"/>
            </p:cNvSpPr>
            <p:nvPr/>
          </p:nvSpPr>
          <p:spPr bwMode="auto">
            <a:xfrm>
              <a:off x="3360" y="3552"/>
              <a:ext cx="192" cy="192"/>
            </a:xfrm>
            <a:prstGeom prst="ellipse">
              <a:avLst/>
            </a:prstGeom>
            <a:solidFill>
              <a:srgbClr val="66FFCC"/>
            </a:solidFill>
            <a:ln w="9525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8118" name="Line 70"/>
            <p:cNvSpPr>
              <a:spLocks noChangeShapeType="1"/>
            </p:cNvSpPr>
            <p:nvPr/>
          </p:nvSpPr>
          <p:spPr bwMode="auto">
            <a:xfrm>
              <a:off x="3552" y="3648"/>
              <a:ext cx="192" cy="0"/>
            </a:xfrm>
            <a:prstGeom prst="line">
              <a:avLst/>
            </a:prstGeom>
            <a:noFill/>
            <a:ln w="12700">
              <a:solidFill>
                <a:srgbClr val="00804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38119" name="Text Box 71"/>
          <p:cNvSpPr txBox="1">
            <a:spLocks noChangeArrowheads="1"/>
          </p:cNvSpPr>
          <p:nvPr/>
        </p:nvSpPr>
        <p:spPr bwMode="auto">
          <a:xfrm>
            <a:off x="1905000" y="3276600"/>
            <a:ext cx="83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 eaLnBrk="0" hangingPunct="0">
              <a:spcBef>
                <a:spcPct val="50000"/>
              </a:spcBef>
            </a:pPr>
            <a:r>
              <a:rPr lang="en-US" sz="2400" b="1">
                <a:solidFill>
                  <a:srgbClr val="00FF00"/>
                </a:solidFill>
              </a:rPr>
              <a:t>yes!</a:t>
            </a:r>
            <a:endParaRPr lang="en-US" sz="2400"/>
          </a:p>
        </p:txBody>
      </p:sp>
      <p:sp>
        <p:nvSpPr>
          <p:cNvPr id="1538120" name="Text Box 72"/>
          <p:cNvSpPr txBox="1">
            <a:spLocks noChangeArrowheads="1"/>
          </p:cNvSpPr>
          <p:nvPr/>
        </p:nvSpPr>
        <p:spPr bwMode="auto">
          <a:xfrm>
            <a:off x="4114800" y="2819400"/>
            <a:ext cx="1981200" cy="114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NO!</a:t>
            </a:r>
            <a:endParaRPr lang="en-US" sz="240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/>
              <a:t>All the nodes are not connected</a:t>
            </a:r>
          </a:p>
        </p:txBody>
      </p:sp>
      <p:sp>
        <p:nvSpPr>
          <p:cNvPr id="1538121" name="Text Box 73"/>
          <p:cNvSpPr txBox="1">
            <a:spLocks noChangeArrowheads="1"/>
          </p:cNvSpPr>
          <p:nvPr/>
        </p:nvSpPr>
        <p:spPr bwMode="auto">
          <a:xfrm>
            <a:off x="2590800" y="4800600"/>
            <a:ext cx="1981200" cy="169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FF0000"/>
                </a:solidFill>
              </a:rPr>
              <a:t>NO!</a:t>
            </a:r>
            <a:endParaRPr lang="en-US" sz="2400">
              <a:solidFill>
                <a:srgbClr val="FF0000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/>
              <a:t>There is a cycle and an extra edge (5 nodes and 5 edges)</a:t>
            </a:r>
          </a:p>
        </p:txBody>
      </p:sp>
      <p:sp>
        <p:nvSpPr>
          <p:cNvPr id="1538122" name="Text Box 74"/>
          <p:cNvSpPr txBox="1">
            <a:spLocks noChangeArrowheads="1"/>
          </p:cNvSpPr>
          <p:nvPr/>
        </p:nvSpPr>
        <p:spPr bwMode="auto">
          <a:xfrm>
            <a:off x="6858000" y="3200400"/>
            <a:ext cx="1752600" cy="731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00FF00"/>
                </a:solidFill>
              </a:rPr>
              <a:t>yes!</a:t>
            </a:r>
            <a:r>
              <a:rPr lang="en-US"/>
              <a:t> (but not a binary tree)</a:t>
            </a:r>
          </a:p>
        </p:txBody>
      </p:sp>
      <p:sp>
        <p:nvSpPr>
          <p:cNvPr id="1538123" name="Text Box 75"/>
          <p:cNvSpPr txBox="1">
            <a:spLocks noChangeArrowheads="1"/>
          </p:cNvSpPr>
          <p:nvPr/>
        </p:nvSpPr>
        <p:spPr bwMode="auto">
          <a:xfrm>
            <a:off x="6324600" y="5181600"/>
            <a:ext cx="2133600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b="1">
                <a:solidFill>
                  <a:srgbClr val="00FF00"/>
                </a:solidFill>
              </a:rPr>
              <a:t>yes!</a:t>
            </a:r>
            <a:r>
              <a:rPr lang="en-US"/>
              <a:t> (it’s actually the same graph as the blue one) – but usually we draw tree by its “levels”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2" dur="80"/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" dur="80"/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80"/>
                                        <p:tgtEl>
                                          <p:spTgt spid="15381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4" dur="80"/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5" dur="80"/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80"/>
                                        <p:tgtEl>
                                          <p:spTgt spid="15381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6" dur="80"/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7" dur="80"/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80"/>
                                        <p:tgtEl>
                                          <p:spTgt spid="15381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8" dur="80"/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9" dur="80"/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80"/>
                                        <p:tgtEl>
                                          <p:spTgt spid="15381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0" dur="80"/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1" dur="80"/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80"/>
                                        <p:tgtEl>
                                          <p:spTgt spid="15381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8119" grpId="0"/>
      <p:bldP spid="1538120" grpId="0"/>
      <p:bldP spid="1538121" grpId="0"/>
      <p:bldP spid="1538122" grpId="0"/>
      <p:bldP spid="1538123" grpId="0"/>
    </p:bld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of Nodes and No of edges 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No of Nodes and No of edges </a:t>
            </a:r>
          </a:p>
          <a:p>
            <a:pPr>
              <a:buNone/>
            </a:pPr>
            <a:endParaRPr lang="en-US" sz="2800" dirty="0" smtClean="0"/>
          </a:p>
          <a:p>
            <a:r>
              <a:rPr lang="en-US" sz="2800" dirty="0" smtClean="0"/>
              <a:t>Number of edges in a tree is one less than the number of nodes. (</a:t>
            </a:r>
            <a:r>
              <a:rPr lang="en-US" sz="2800" b="1" dirty="0" smtClean="0">
                <a:solidFill>
                  <a:srgbClr val="FF0000"/>
                </a:solidFill>
              </a:rPr>
              <a:t>Prove ? Assignment</a:t>
            </a:r>
            <a:r>
              <a:rPr lang="en-US" sz="2800" dirty="0" smtClean="0"/>
              <a:t>)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Binary Tree Definition</a:t>
            </a:r>
            <a:endParaRPr lang="en-US" altLang="en-US" sz="4000" dirty="0" smtClean="0">
              <a:latin typeface="Arial" charset="0"/>
              <a:cs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arbitrary number of children in general trees is often unnecessary—many real-life trees are restricted to two branches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Expression trees using binary operators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There are also issues with general trees: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There is no natural order between a node and its children</a:t>
            </a:r>
          </a:p>
        </p:txBody>
      </p:sp>
    </p:spTree>
    <p:extLst>
      <p:ext uri="{BB962C8B-B14F-4D97-AF65-F5344CB8AC3E}">
        <p14:creationId xmlns:p14="http://schemas.microsoft.com/office/powerpoint/2010/main" xmlns="" val="2100428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 of a Binary Tree</a:t>
            </a:r>
            <a:endParaRPr lang="en-US" dirty="0"/>
          </a:p>
        </p:txBody>
      </p:sp>
      <p:sp>
        <p:nvSpPr>
          <p:cNvPr id="1672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200"/>
              <a:t>Representation of a binary tree is very much like linked list.</a:t>
            </a:r>
          </a:p>
          <a:p>
            <a:r>
              <a:rPr lang="en-US" sz="2200"/>
              <a:t>Each node has two references one to the right child and one to the left child.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752600" y="3505200"/>
            <a:ext cx="2819400" cy="609600"/>
            <a:chOff x="1104" y="2208"/>
            <a:chExt cx="1776" cy="384"/>
          </a:xfrm>
        </p:grpSpPr>
        <p:sp>
          <p:nvSpPr>
            <p:cNvPr id="1672197" name="Rectangle 5"/>
            <p:cNvSpPr>
              <a:spLocks noChangeArrowheads="1"/>
            </p:cNvSpPr>
            <p:nvPr/>
          </p:nvSpPr>
          <p:spPr bwMode="auto">
            <a:xfrm>
              <a:off x="1104" y="2208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198" name="Line 6"/>
            <p:cNvSpPr>
              <a:spLocks noChangeShapeType="1"/>
            </p:cNvSpPr>
            <p:nvPr/>
          </p:nvSpPr>
          <p:spPr bwMode="auto">
            <a:xfrm>
              <a:off x="2448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00" name="Line 8"/>
            <p:cNvSpPr>
              <a:spLocks noChangeShapeType="1"/>
            </p:cNvSpPr>
            <p:nvPr/>
          </p:nvSpPr>
          <p:spPr bwMode="auto">
            <a:xfrm>
              <a:off x="2016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72201" name="Text Box 9"/>
          <p:cNvSpPr txBox="1">
            <a:spLocks noChangeArrowheads="1"/>
          </p:cNvSpPr>
          <p:nvPr/>
        </p:nvSpPr>
        <p:spPr bwMode="auto">
          <a:xfrm>
            <a:off x="2127250" y="3138488"/>
            <a:ext cx="6159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item</a:t>
            </a:r>
          </a:p>
        </p:txBody>
      </p:sp>
      <p:sp>
        <p:nvSpPr>
          <p:cNvPr id="1672202" name="Text Box 10"/>
          <p:cNvSpPr txBox="1">
            <a:spLocks noChangeArrowheads="1"/>
          </p:cNvSpPr>
          <p:nvPr/>
        </p:nvSpPr>
        <p:spPr bwMode="auto">
          <a:xfrm>
            <a:off x="2971800" y="3124200"/>
            <a:ext cx="10096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leftChild</a:t>
            </a:r>
          </a:p>
        </p:txBody>
      </p:sp>
      <p:sp>
        <p:nvSpPr>
          <p:cNvPr id="1672203" name="Text Box 11"/>
          <p:cNvSpPr txBox="1">
            <a:spLocks noChangeArrowheads="1"/>
          </p:cNvSpPr>
          <p:nvPr/>
        </p:nvSpPr>
        <p:spPr bwMode="auto">
          <a:xfrm>
            <a:off x="3962400" y="3124200"/>
            <a:ext cx="11493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rightChild</a:t>
            </a:r>
          </a:p>
        </p:txBody>
      </p: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81000" y="4724400"/>
            <a:ext cx="2819400" cy="609600"/>
            <a:chOff x="1104" y="2208"/>
            <a:chExt cx="1776" cy="384"/>
          </a:xfrm>
        </p:grpSpPr>
        <p:sp>
          <p:nvSpPr>
            <p:cNvPr id="1672206" name="Rectangle 14"/>
            <p:cNvSpPr>
              <a:spLocks noChangeArrowheads="1"/>
            </p:cNvSpPr>
            <p:nvPr/>
          </p:nvSpPr>
          <p:spPr bwMode="auto">
            <a:xfrm>
              <a:off x="1104" y="2208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07" name="Line 15"/>
            <p:cNvSpPr>
              <a:spLocks noChangeShapeType="1"/>
            </p:cNvSpPr>
            <p:nvPr/>
          </p:nvSpPr>
          <p:spPr bwMode="auto">
            <a:xfrm>
              <a:off x="2448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08" name="Line 16"/>
            <p:cNvSpPr>
              <a:spLocks noChangeShapeType="1"/>
            </p:cNvSpPr>
            <p:nvPr/>
          </p:nvSpPr>
          <p:spPr bwMode="auto">
            <a:xfrm>
              <a:off x="2016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3886200" y="4724400"/>
            <a:ext cx="2819400" cy="609600"/>
            <a:chOff x="1104" y="2208"/>
            <a:chExt cx="1776" cy="384"/>
          </a:xfrm>
        </p:grpSpPr>
        <p:sp>
          <p:nvSpPr>
            <p:cNvPr id="1672210" name="Rectangle 18"/>
            <p:cNvSpPr>
              <a:spLocks noChangeArrowheads="1"/>
            </p:cNvSpPr>
            <p:nvPr/>
          </p:nvSpPr>
          <p:spPr bwMode="auto">
            <a:xfrm>
              <a:off x="1104" y="2208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11" name="Line 19"/>
            <p:cNvSpPr>
              <a:spLocks noChangeShapeType="1"/>
            </p:cNvSpPr>
            <p:nvPr/>
          </p:nvSpPr>
          <p:spPr bwMode="auto">
            <a:xfrm>
              <a:off x="2448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12" name="Line 20"/>
            <p:cNvSpPr>
              <a:spLocks noChangeShapeType="1"/>
            </p:cNvSpPr>
            <p:nvPr/>
          </p:nvSpPr>
          <p:spPr bwMode="auto">
            <a:xfrm>
              <a:off x="2016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6096000" y="6096000"/>
            <a:ext cx="2819400" cy="609600"/>
            <a:chOff x="1104" y="2208"/>
            <a:chExt cx="1776" cy="384"/>
          </a:xfrm>
        </p:grpSpPr>
        <p:sp>
          <p:nvSpPr>
            <p:cNvPr id="1672214" name="Rectangle 22"/>
            <p:cNvSpPr>
              <a:spLocks noChangeArrowheads="1"/>
            </p:cNvSpPr>
            <p:nvPr/>
          </p:nvSpPr>
          <p:spPr bwMode="auto">
            <a:xfrm>
              <a:off x="1104" y="2208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15" name="Line 23"/>
            <p:cNvSpPr>
              <a:spLocks noChangeShapeType="1"/>
            </p:cNvSpPr>
            <p:nvPr/>
          </p:nvSpPr>
          <p:spPr bwMode="auto">
            <a:xfrm>
              <a:off x="2448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2216" name="Line 24"/>
            <p:cNvSpPr>
              <a:spLocks noChangeShapeType="1"/>
            </p:cNvSpPr>
            <p:nvPr/>
          </p:nvSpPr>
          <p:spPr bwMode="auto">
            <a:xfrm>
              <a:off x="2016" y="2208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672217" name="Line 25"/>
          <p:cNvSpPr>
            <a:spLocks noChangeShapeType="1"/>
          </p:cNvSpPr>
          <p:nvPr/>
        </p:nvSpPr>
        <p:spPr bwMode="auto">
          <a:xfrm flipH="1">
            <a:off x="2362200" y="3962400"/>
            <a:ext cx="1143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18" name="Line 26"/>
          <p:cNvSpPr>
            <a:spLocks noChangeShapeType="1"/>
          </p:cNvSpPr>
          <p:nvPr/>
        </p:nvSpPr>
        <p:spPr bwMode="auto">
          <a:xfrm>
            <a:off x="4267200" y="3962400"/>
            <a:ext cx="9906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19" name="Line 27"/>
          <p:cNvSpPr>
            <a:spLocks noChangeShapeType="1"/>
          </p:cNvSpPr>
          <p:nvPr/>
        </p:nvSpPr>
        <p:spPr bwMode="auto">
          <a:xfrm>
            <a:off x="6248400" y="5029200"/>
            <a:ext cx="18288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0" name="Line 28"/>
          <p:cNvSpPr>
            <a:spLocks noChangeShapeType="1"/>
          </p:cNvSpPr>
          <p:nvPr/>
        </p:nvSpPr>
        <p:spPr bwMode="auto">
          <a:xfrm flipH="1">
            <a:off x="8229600" y="60960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1" name="Line 29"/>
          <p:cNvSpPr>
            <a:spLocks noChangeShapeType="1"/>
          </p:cNvSpPr>
          <p:nvPr/>
        </p:nvSpPr>
        <p:spPr bwMode="auto">
          <a:xfrm flipH="1">
            <a:off x="7553325" y="6105525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2" name="Line 30"/>
          <p:cNvSpPr>
            <a:spLocks noChangeShapeType="1"/>
          </p:cNvSpPr>
          <p:nvPr/>
        </p:nvSpPr>
        <p:spPr bwMode="auto">
          <a:xfrm flipH="1">
            <a:off x="5334000" y="4733925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3" name="Line 31"/>
          <p:cNvSpPr>
            <a:spLocks noChangeShapeType="1"/>
          </p:cNvSpPr>
          <p:nvPr/>
        </p:nvSpPr>
        <p:spPr bwMode="auto">
          <a:xfrm flipH="1">
            <a:off x="2514600" y="4733925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4" name="Line 32"/>
          <p:cNvSpPr>
            <a:spLocks noChangeShapeType="1"/>
          </p:cNvSpPr>
          <p:nvPr/>
        </p:nvSpPr>
        <p:spPr bwMode="auto">
          <a:xfrm flipH="1">
            <a:off x="1828800" y="4724400"/>
            <a:ext cx="6858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672225" name="Text Box 33"/>
          <p:cNvSpPr txBox="1">
            <a:spLocks noChangeArrowheads="1"/>
          </p:cNvSpPr>
          <p:nvPr/>
        </p:nvSpPr>
        <p:spPr bwMode="auto">
          <a:xfrm>
            <a:off x="2286000" y="3657600"/>
            <a:ext cx="3365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672226" name="Text Box 34"/>
          <p:cNvSpPr txBox="1">
            <a:spLocks noChangeArrowheads="1"/>
          </p:cNvSpPr>
          <p:nvPr/>
        </p:nvSpPr>
        <p:spPr bwMode="auto">
          <a:xfrm>
            <a:off x="1060450" y="4814888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B</a:t>
            </a:r>
          </a:p>
        </p:txBody>
      </p:sp>
      <p:sp>
        <p:nvSpPr>
          <p:cNvPr id="1672227" name="Text Box 35"/>
          <p:cNvSpPr txBox="1">
            <a:spLocks noChangeArrowheads="1"/>
          </p:cNvSpPr>
          <p:nvPr/>
        </p:nvSpPr>
        <p:spPr bwMode="auto">
          <a:xfrm>
            <a:off x="4343400" y="4876800"/>
            <a:ext cx="3492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672228" name="Text Box 36"/>
          <p:cNvSpPr txBox="1">
            <a:spLocks noChangeArrowheads="1"/>
          </p:cNvSpPr>
          <p:nvPr/>
        </p:nvSpPr>
        <p:spPr bwMode="auto">
          <a:xfrm>
            <a:off x="6623050" y="6186488"/>
            <a:ext cx="349250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D</a:t>
            </a:r>
          </a:p>
        </p:txBody>
      </p:sp>
      <p:sp>
        <p:nvSpPr>
          <p:cNvPr id="1672230" name="Text Box 38"/>
          <p:cNvSpPr txBox="1">
            <a:spLocks noChangeArrowheads="1"/>
          </p:cNvSpPr>
          <p:nvPr/>
        </p:nvSpPr>
        <p:spPr bwMode="auto">
          <a:xfrm>
            <a:off x="336550" y="3581400"/>
            <a:ext cx="1200150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TreeNode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Calculate Height</a:t>
            </a:r>
          </a:p>
          <a:p>
            <a:r>
              <a:rPr lang="en-US" dirty="0" smtClean="0"/>
              <a:t>Calculate No of Nodes</a:t>
            </a:r>
          </a:p>
          <a:p>
            <a:r>
              <a:rPr lang="en-US" dirty="0" smtClean="0"/>
              <a:t>Calculate No of Leave Nodes</a:t>
            </a:r>
            <a:endParaRPr lang="en-US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5362575" y="3184525"/>
            <a:ext cx="3095625" cy="2665413"/>
            <a:chOff x="692" y="1249"/>
            <a:chExt cx="1950" cy="1679"/>
          </a:xfrm>
        </p:grpSpPr>
        <p:sp>
          <p:nvSpPr>
            <p:cNvPr id="5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5430838" y="60340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</p:spTree>
  </p:cSld>
  <p:clrMapOvr>
    <a:masterClrMapping/>
  </p:clrMapOvr>
  <p:transition spd="slow"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Tree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81575" y="2117725"/>
            <a:ext cx="3095625" cy="2665413"/>
            <a:chOff x="692" y="1249"/>
            <a:chExt cx="1950" cy="1679"/>
          </a:xfrm>
        </p:grpSpPr>
        <p:sp>
          <p:nvSpPr>
            <p:cNvPr id="1700868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69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1700870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1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1700872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3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700874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5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700876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7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700878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9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700880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1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2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3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4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5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86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1700887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0888" name="Text Box 24"/>
          <p:cNvSpPr txBox="1">
            <a:spLocks noChangeArrowheads="1"/>
          </p:cNvSpPr>
          <p:nvPr/>
        </p:nvSpPr>
        <p:spPr bwMode="auto">
          <a:xfrm>
            <a:off x="5049838" y="49672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  <p:sp>
        <p:nvSpPr>
          <p:cNvPr id="1700889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4648200" cy="4545013"/>
          </a:xfrm>
          <a:noFill/>
          <a:ln/>
        </p:spPr>
        <p:txBody>
          <a:bodyPr/>
          <a:lstStyle/>
          <a:p>
            <a:r>
              <a:rPr lang="en-US" sz="2600" dirty="0"/>
              <a:t>A binary tree is </a:t>
            </a:r>
            <a:r>
              <a:rPr lang="en-US" sz="2600" b="1" dirty="0"/>
              <a:t>full</a:t>
            </a:r>
            <a:r>
              <a:rPr lang="en-US" sz="2600" dirty="0"/>
              <a:t> if all the </a:t>
            </a:r>
            <a:r>
              <a:rPr lang="en-US" sz="2600" i="1" dirty="0"/>
              <a:t>internal</a:t>
            </a:r>
            <a:r>
              <a:rPr lang="en-US" sz="2600" dirty="0"/>
              <a:t> nodes (nodes other than leaves) has two children and if all the leaves have the same </a:t>
            </a:r>
            <a:r>
              <a:rPr lang="en-US" sz="2600" dirty="0" smtClean="0"/>
              <a:t>depth</a:t>
            </a:r>
            <a:endParaRPr lang="en-US" sz="26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Measuring a Tree</a:t>
            </a:r>
            <a:endParaRPr lang="en-US" dirty="0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981575" y="2117725"/>
            <a:ext cx="3095625" cy="2665413"/>
            <a:chOff x="692" y="1249"/>
            <a:chExt cx="1950" cy="1679"/>
          </a:xfrm>
        </p:grpSpPr>
        <p:sp>
          <p:nvSpPr>
            <p:cNvPr id="1700868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69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1700870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1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1700872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3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700874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5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700876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7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700878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79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700880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1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2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3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4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00885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0886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1700887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00888" name="Text Box 24"/>
          <p:cNvSpPr txBox="1">
            <a:spLocks noChangeArrowheads="1"/>
          </p:cNvSpPr>
          <p:nvPr/>
        </p:nvSpPr>
        <p:spPr bwMode="auto">
          <a:xfrm>
            <a:off x="5049838" y="49672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  <p:sp>
        <p:nvSpPr>
          <p:cNvPr id="1700889" name="Rectangle 25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5029200" cy="4545013"/>
          </a:xfrm>
          <a:noFill/>
          <a:ln/>
        </p:spPr>
        <p:txBody>
          <a:bodyPr/>
          <a:lstStyle/>
          <a:p>
            <a:pPr marL="463550" lvl="1" indent="-6350">
              <a:buNone/>
            </a:pPr>
            <a:r>
              <a:rPr lang="en-US" sz="2400" dirty="0" smtClean="0"/>
              <a:t>A </a:t>
            </a:r>
            <a:r>
              <a:rPr lang="en-US" sz="2400" dirty="0"/>
              <a:t>full binary tree of height </a:t>
            </a:r>
            <a:r>
              <a:rPr lang="en-US" sz="2400" i="1" dirty="0"/>
              <a:t>h</a:t>
            </a:r>
            <a:r>
              <a:rPr lang="en-US" sz="2400" dirty="0"/>
              <a:t> </a:t>
            </a:r>
            <a:r>
              <a:rPr lang="en-US" sz="2400" dirty="0" smtClean="0"/>
              <a:t>has (2</a:t>
            </a:r>
            <a:r>
              <a:rPr lang="en-US" sz="2400" i="1" baseline="30000" dirty="0" smtClean="0"/>
              <a:t>h</a:t>
            </a:r>
            <a:r>
              <a:rPr lang="en-US" sz="2400" dirty="0" smtClean="0"/>
              <a:t> </a:t>
            </a:r>
            <a:r>
              <a:rPr lang="en-US" sz="2400" dirty="0"/>
              <a:t>– 1) nodes, of which 2</a:t>
            </a:r>
            <a:r>
              <a:rPr lang="en-US" sz="2400" i="1" baseline="30000" dirty="0"/>
              <a:t>h-1</a:t>
            </a:r>
            <a:r>
              <a:rPr lang="en-US" sz="2400" dirty="0"/>
              <a:t> are leaves </a:t>
            </a:r>
            <a:endParaRPr lang="en-US" sz="2400" dirty="0" smtClean="0"/>
          </a:p>
          <a:p>
            <a:pPr marL="463550" lvl="1" indent="-6350">
              <a:buNone/>
            </a:pPr>
            <a:r>
              <a:rPr lang="en-US" sz="2400" i="1" dirty="0" smtClean="0">
                <a:solidFill>
                  <a:srgbClr val="FF0000"/>
                </a:solidFill>
              </a:rPr>
              <a:t>(</a:t>
            </a:r>
            <a:r>
              <a:rPr lang="en-US" sz="2400" i="1" dirty="0">
                <a:solidFill>
                  <a:srgbClr val="FF0000"/>
                </a:solidFill>
              </a:rPr>
              <a:t>can be proved by induction on the height of the tree).</a:t>
            </a:r>
          </a:p>
        </p:txBody>
      </p:sp>
      <p:sp>
        <p:nvSpPr>
          <p:cNvPr id="1700890" name="Text Box 26"/>
          <p:cNvSpPr txBox="1">
            <a:spLocks noChangeArrowheads="1"/>
          </p:cNvSpPr>
          <p:nvPr/>
        </p:nvSpPr>
        <p:spPr bwMode="auto">
          <a:xfrm>
            <a:off x="457200" y="3733800"/>
            <a:ext cx="4191000" cy="230832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dirty="0"/>
              <a:t>Height of this tree </a:t>
            </a:r>
            <a:r>
              <a:rPr lang="en-US" sz="2400" dirty="0" smtClean="0"/>
              <a:t>= Level = </a:t>
            </a:r>
            <a:r>
              <a:rPr lang="en-US" sz="2400" dirty="0"/>
              <a:t>3 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r>
              <a:rPr lang="en-US" sz="2400" dirty="0" smtClean="0"/>
              <a:t>Nodes: 2</a:t>
            </a:r>
            <a:r>
              <a:rPr lang="en-US" sz="2400" baseline="30000" dirty="0" smtClean="0"/>
              <a:t>3</a:t>
            </a:r>
            <a:r>
              <a:rPr lang="en-US" sz="2400" dirty="0" smtClean="0"/>
              <a:t> </a:t>
            </a:r>
            <a:r>
              <a:rPr lang="en-US" sz="2400" dirty="0"/>
              <a:t>– 1=7 nodes 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Leaves: 2</a:t>
            </a:r>
            <a:r>
              <a:rPr lang="en-US" sz="2400" baseline="30000" dirty="0" smtClean="0"/>
              <a:t>3 </a:t>
            </a:r>
            <a:r>
              <a:rPr lang="en-US" sz="2400" baseline="30000" dirty="0"/>
              <a:t>-1</a:t>
            </a:r>
            <a:r>
              <a:rPr lang="en-US" sz="2400" dirty="0"/>
              <a:t> = 4 of them are leaves.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Full Binary Tree and Complete Binary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Full Binary Tree and Complete Binary Tree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7800" y="1143000"/>
            <a:ext cx="4316413" cy="4916488"/>
          </a:xfrm>
        </p:spPr>
        <p:txBody>
          <a:bodyPr/>
          <a:lstStyle/>
          <a:p>
            <a:r>
              <a:rPr lang="en-US" sz="2400" dirty="0" smtClean="0"/>
              <a:t>A binary tree is </a:t>
            </a:r>
            <a:r>
              <a:rPr lang="en-US" sz="2400" b="1" dirty="0" smtClean="0"/>
              <a:t>full</a:t>
            </a:r>
            <a:r>
              <a:rPr lang="en-US" sz="2400" dirty="0" smtClean="0"/>
              <a:t> if all the </a:t>
            </a:r>
            <a:r>
              <a:rPr lang="en-US" sz="2400" i="1" dirty="0" smtClean="0"/>
              <a:t>internal</a:t>
            </a:r>
            <a:r>
              <a:rPr lang="en-US" sz="2400" dirty="0" smtClean="0"/>
              <a:t> nodes (nodes other than leaves) has two children and if all the leaves have the same depth</a:t>
            </a:r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316412" cy="4916488"/>
          </a:xfrm>
        </p:spPr>
        <p:txBody>
          <a:bodyPr/>
          <a:lstStyle/>
          <a:p>
            <a:r>
              <a:rPr lang="en-US" sz="2400" dirty="0" smtClean="0"/>
              <a:t>A </a:t>
            </a:r>
            <a:r>
              <a:rPr lang="en-US" sz="2400" b="1" dirty="0" smtClean="0"/>
              <a:t>complete</a:t>
            </a:r>
            <a:r>
              <a:rPr lang="en-US" sz="2400" dirty="0" smtClean="0"/>
              <a:t> binary tree is one where</a:t>
            </a:r>
          </a:p>
          <a:p>
            <a:pPr lvl="1"/>
            <a:r>
              <a:rPr lang="en-US" sz="2000" dirty="0" smtClean="0"/>
              <a:t>The leaves are on at most two different levels,</a:t>
            </a:r>
          </a:p>
          <a:p>
            <a:pPr lvl="1"/>
            <a:r>
              <a:rPr lang="en-US" sz="2000" dirty="0" smtClean="0"/>
              <a:t>The second to bottom level is filled in (has 2</a:t>
            </a:r>
            <a:r>
              <a:rPr lang="en-US" sz="2000" baseline="30000" dirty="0" smtClean="0"/>
              <a:t>h-2</a:t>
            </a:r>
            <a:r>
              <a:rPr lang="en-US" sz="2000" dirty="0" smtClean="0"/>
              <a:t> nodes) and</a:t>
            </a:r>
          </a:p>
          <a:p>
            <a:pPr lvl="1"/>
            <a:r>
              <a:rPr lang="en-US" sz="2000" dirty="0" smtClean="0"/>
              <a:t>The leaves on the bottom level are as far to the left as possible.</a:t>
            </a:r>
          </a:p>
          <a:p>
            <a:endParaRPr lang="en-US" dirty="0"/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685800" y="3641725"/>
            <a:ext cx="3095625" cy="2665413"/>
            <a:chOff x="692" y="1249"/>
            <a:chExt cx="1950" cy="1679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1508" y="1249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554" y="1295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965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1010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053" y="193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9"/>
            <p:cNvSpPr txBox="1">
              <a:spLocks noChangeArrowheads="1"/>
            </p:cNvSpPr>
            <p:nvPr/>
          </p:nvSpPr>
          <p:spPr bwMode="auto">
            <a:xfrm>
              <a:off x="2098" y="197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325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2370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G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692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737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17" name="Oval 14"/>
            <p:cNvSpPr>
              <a:spLocks noChangeArrowheads="1"/>
            </p:cNvSpPr>
            <p:nvPr/>
          </p:nvSpPr>
          <p:spPr bwMode="auto">
            <a:xfrm>
              <a:off x="1191" y="2610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Text Box 15"/>
            <p:cNvSpPr txBox="1">
              <a:spLocks noChangeArrowheads="1"/>
            </p:cNvSpPr>
            <p:nvPr/>
          </p:nvSpPr>
          <p:spPr bwMode="auto">
            <a:xfrm>
              <a:off x="1236" y="2656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19" name="Line 16"/>
            <p:cNvSpPr>
              <a:spLocks noChangeShapeType="1"/>
            </p:cNvSpPr>
            <p:nvPr/>
          </p:nvSpPr>
          <p:spPr bwMode="auto">
            <a:xfrm flipH="1">
              <a:off x="119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1781" y="1521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8"/>
            <p:cNvSpPr>
              <a:spLocks noChangeShapeType="1"/>
            </p:cNvSpPr>
            <p:nvPr/>
          </p:nvSpPr>
          <p:spPr bwMode="auto">
            <a:xfrm flipH="1">
              <a:off x="874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19"/>
            <p:cNvSpPr>
              <a:spLocks noChangeShapeType="1"/>
            </p:cNvSpPr>
            <p:nvPr/>
          </p:nvSpPr>
          <p:spPr bwMode="auto">
            <a:xfrm>
              <a:off x="1146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Line 20"/>
            <p:cNvSpPr>
              <a:spLocks noChangeShapeType="1"/>
            </p:cNvSpPr>
            <p:nvPr/>
          </p:nvSpPr>
          <p:spPr bwMode="auto">
            <a:xfrm>
              <a:off x="2280" y="2247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1778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1823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H="1">
              <a:off x="1960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754063" y="6491288"/>
            <a:ext cx="29559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/>
              <a:t>Full binary tree</a:t>
            </a:r>
          </a:p>
        </p:txBody>
      </p:sp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5959475" y="4114800"/>
            <a:ext cx="2663825" cy="2667000"/>
            <a:chOff x="3165" y="1244"/>
            <a:chExt cx="1678" cy="1680"/>
          </a:xfrm>
        </p:grpSpPr>
        <p:sp>
          <p:nvSpPr>
            <p:cNvPr id="29" name="Oval 4"/>
            <p:cNvSpPr>
              <a:spLocks noChangeArrowheads="1"/>
            </p:cNvSpPr>
            <p:nvPr/>
          </p:nvSpPr>
          <p:spPr bwMode="auto">
            <a:xfrm>
              <a:off x="3981" y="1244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Text Box 5"/>
            <p:cNvSpPr txBox="1">
              <a:spLocks noChangeArrowheads="1"/>
            </p:cNvSpPr>
            <p:nvPr/>
          </p:nvSpPr>
          <p:spPr bwMode="auto">
            <a:xfrm>
              <a:off x="4027" y="1290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A</a:t>
              </a:r>
            </a:p>
          </p:txBody>
        </p:sp>
        <p:sp>
          <p:nvSpPr>
            <p:cNvPr id="31" name="Oval 6"/>
            <p:cNvSpPr>
              <a:spLocks noChangeArrowheads="1"/>
            </p:cNvSpPr>
            <p:nvPr/>
          </p:nvSpPr>
          <p:spPr bwMode="auto">
            <a:xfrm>
              <a:off x="3438" y="192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Text Box 7"/>
            <p:cNvSpPr txBox="1">
              <a:spLocks noChangeArrowheads="1"/>
            </p:cNvSpPr>
            <p:nvPr/>
          </p:nvSpPr>
          <p:spPr bwMode="auto">
            <a:xfrm>
              <a:off x="3483" y="197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B</a:t>
              </a:r>
            </a:p>
          </p:txBody>
        </p:sp>
        <p:sp>
          <p:nvSpPr>
            <p:cNvPr id="33" name="Oval 8"/>
            <p:cNvSpPr>
              <a:spLocks noChangeArrowheads="1"/>
            </p:cNvSpPr>
            <p:nvPr/>
          </p:nvSpPr>
          <p:spPr bwMode="auto">
            <a:xfrm>
              <a:off x="4526" y="192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Text Box 9"/>
            <p:cNvSpPr txBox="1">
              <a:spLocks noChangeArrowheads="1"/>
            </p:cNvSpPr>
            <p:nvPr/>
          </p:nvSpPr>
          <p:spPr bwMode="auto">
            <a:xfrm>
              <a:off x="4571" y="197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C</a:t>
              </a:r>
            </a:p>
          </p:txBody>
        </p:sp>
        <p:sp>
          <p:nvSpPr>
            <p:cNvPr id="35" name="Oval 10"/>
            <p:cNvSpPr>
              <a:spLocks noChangeArrowheads="1"/>
            </p:cNvSpPr>
            <p:nvPr/>
          </p:nvSpPr>
          <p:spPr bwMode="auto">
            <a:xfrm>
              <a:off x="3165" y="260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Text Box 11"/>
            <p:cNvSpPr txBox="1">
              <a:spLocks noChangeArrowheads="1"/>
            </p:cNvSpPr>
            <p:nvPr/>
          </p:nvSpPr>
          <p:spPr bwMode="auto">
            <a:xfrm>
              <a:off x="3210" y="265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D</a:t>
              </a:r>
            </a:p>
          </p:txBody>
        </p:sp>
        <p:sp>
          <p:nvSpPr>
            <p:cNvPr id="37" name="Oval 12"/>
            <p:cNvSpPr>
              <a:spLocks noChangeArrowheads="1"/>
            </p:cNvSpPr>
            <p:nvPr/>
          </p:nvSpPr>
          <p:spPr bwMode="auto">
            <a:xfrm>
              <a:off x="3664" y="2605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Text Box 13"/>
            <p:cNvSpPr txBox="1">
              <a:spLocks noChangeArrowheads="1"/>
            </p:cNvSpPr>
            <p:nvPr/>
          </p:nvSpPr>
          <p:spPr bwMode="auto">
            <a:xfrm>
              <a:off x="3709" y="2651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E</a:t>
              </a:r>
            </a:p>
          </p:txBody>
        </p:sp>
        <p:sp>
          <p:nvSpPr>
            <p:cNvPr id="39" name="Line 14"/>
            <p:cNvSpPr>
              <a:spLocks noChangeShapeType="1"/>
            </p:cNvSpPr>
            <p:nvPr/>
          </p:nvSpPr>
          <p:spPr bwMode="auto">
            <a:xfrm flipH="1">
              <a:off x="3664" y="1516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15"/>
            <p:cNvSpPr>
              <a:spLocks noChangeShapeType="1"/>
            </p:cNvSpPr>
            <p:nvPr/>
          </p:nvSpPr>
          <p:spPr bwMode="auto">
            <a:xfrm>
              <a:off x="4254" y="1516"/>
              <a:ext cx="363" cy="409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16"/>
            <p:cNvSpPr>
              <a:spLocks noChangeShapeType="1"/>
            </p:cNvSpPr>
            <p:nvPr/>
          </p:nvSpPr>
          <p:spPr bwMode="auto">
            <a:xfrm flipH="1">
              <a:off x="3347" y="2242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17"/>
            <p:cNvSpPr>
              <a:spLocks noChangeShapeType="1"/>
            </p:cNvSpPr>
            <p:nvPr/>
          </p:nvSpPr>
          <p:spPr bwMode="auto">
            <a:xfrm>
              <a:off x="3619" y="2242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Oval 18"/>
            <p:cNvSpPr>
              <a:spLocks noChangeArrowheads="1"/>
            </p:cNvSpPr>
            <p:nvPr/>
          </p:nvSpPr>
          <p:spPr bwMode="auto">
            <a:xfrm>
              <a:off x="4251" y="2606"/>
              <a:ext cx="317" cy="318"/>
            </a:xfrm>
            <a:prstGeom prst="ellipse">
              <a:avLst/>
            </a:prstGeom>
            <a:solidFill>
              <a:srgbClr val="66CCFF"/>
            </a:solidFill>
            <a:ln w="9525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Text Box 19"/>
            <p:cNvSpPr txBox="1">
              <a:spLocks noChangeArrowheads="1"/>
            </p:cNvSpPr>
            <p:nvPr/>
          </p:nvSpPr>
          <p:spPr bwMode="auto">
            <a:xfrm>
              <a:off x="4296" y="2652"/>
              <a:ext cx="227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b="1">
                  <a:latin typeface="Courier New" pitchFamily="49" charset="0"/>
                </a:rPr>
                <a:t>F</a:t>
              </a:r>
            </a:p>
          </p:txBody>
        </p:sp>
        <p:sp>
          <p:nvSpPr>
            <p:cNvPr id="45" name="Line 20"/>
            <p:cNvSpPr>
              <a:spLocks noChangeShapeType="1"/>
            </p:cNvSpPr>
            <p:nvPr/>
          </p:nvSpPr>
          <p:spPr bwMode="auto">
            <a:xfrm flipH="1">
              <a:off x="4433" y="2243"/>
              <a:ext cx="181" cy="363"/>
            </a:xfrm>
            <a:prstGeom prst="line">
              <a:avLst/>
            </a:prstGeom>
            <a:noFill/>
            <a:ln w="12700">
              <a:solidFill>
                <a:srgbClr val="00408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4114800" y="4419600"/>
            <a:ext cx="29559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Complete binary tree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8915400" cy="147002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Representation of Binary tree in memory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2362200"/>
            <a:ext cx="6781800" cy="32766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Let </a:t>
            </a:r>
            <a:r>
              <a:rPr lang="en-US" dirty="0"/>
              <a:t>T be a </a:t>
            </a:r>
            <a:r>
              <a:rPr lang="en-US" dirty="0" smtClean="0"/>
              <a:t>binary.</a:t>
            </a:r>
          </a:p>
          <a:p>
            <a:pPr algn="l"/>
            <a:r>
              <a:rPr lang="en-US" dirty="0" smtClean="0"/>
              <a:t>There are two ways for representing binary tree in memory.</a:t>
            </a:r>
          </a:p>
          <a:p>
            <a:pPr algn="l"/>
            <a:endParaRPr lang="en-US" dirty="0" smtClean="0"/>
          </a:p>
          <a:p>
            <a:pPr algn="l">
              <a:buFont typeface="Wingdings" pitchFamily="2" charset="2"/>
              <a:buChar char="v"/>
            </a:pPr>
            <a:r>
              <a:rPr lang="en-US" dirty="0" smtClean="0"/>
              <a:t>Sequential Representation </a:t>
            </a:r>
          </a:p>
          <a:p>
            <a:pPr algn="l">
              <a:buFont typeface="Wingdings" pitchFamily="2" charset="2"/>
              <a:buChar char="v"/>
            </a:pPr>
            <a:r>
              <a:rPr lang="en-US" dirty="0" smtClean="0"/>
              <a:t>Linked Representation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Sequential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chemeClr val="tx2"/>
                </a:solidFill>
              </a:rPr>
              <a:t>Suppose T is a complete binary tree. Then only single linear array TREE is used as follows.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352800"/>
            <a:ext cx="63246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pic>
        <p:nvPicPr>
          <p:cNvPr id="3074" name="Picture 2" descr="C:\Users\abc\Desktop\b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" y="3333054"/>
            <a:ext cx="4495800" cy="3524946"/>
          </a:xfrm>
          <a:prstGeom prst="rect">
            <a:avLst/>
          </a:prstGeom>
          <a:noFill/>
        </p:spPr>
      </p:pic>
      <p:pic>
        <p:nvPicPr>
          <p:cNvPr id="3" name="Picture 2" descr="C:\Users\abc\Desktop\b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0"/>
            <a:ext cx="4343400" cy="3732609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Sequential Re[presentation of Binary Tree</a:t>
            </a:r>
            <a:endParaRPr lang="en-US" dirty="0"/>
          </a:p>
        </p:txBody>
      </p:sp>
      <p:pic>
        <p:nvPicPr>
          <p:cNvPr id="3074" name="Picture 2" descr="C:\Users\abc\Desktop\bt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760080" y="1652588"/>
            <a:ext cx="5620665" cy="4406900"/>
          </a:xfrm>
          <a:prstGeom prst="rect">
            <a:avLst/>
          </a:prstGeom>
          <a:noFill/>
        </p:spPr>
      </p:pic>
      <p:pic>
        <p:nvPicPr>
          <p:cNvPr id="3" name="Picture 2" descr="C:\Users\abc\Desktop\tre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1295401"/>
            <a:ext cx="2743200" cy="5562599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800" y="1196752"/>
            <a:ext cx="8785225" cy="4862736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binary tree is a restriction where each node </a:t>
            </a:r>
            <a:r>
              <a:rPr lang="en-US" altLang="en-US" b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has exactly two children: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Each child is either empty or another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binary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This restriction allows us to label the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children as </a:t>
            </a:r>
            <a:r>
              <a:rPr lang="en-US" altLang="en-US" i="1" dirty="0" smtClean="0">
                <a:latin typeface="Arial" charset="0"/>
                <a:cs typeface="Arial" charset="0"/>
              </a:rPr>
              <a:t>left</a:t>
            </a:r>
            <a:r>
              <a:rPr lang="en-US" altLang="en-US" dirty="0" smtClean="0">
                <a:latin typeface="Arial" charset="0"/>
                <a:cs typeface="Arial" charset="0"/>
              </a:rPr>
              <a:t> and </a:t>
            </a:r>
            <a:r>
              <a:rPr lang="en-US" altLang="en-US" i="1" dirty="0" smtClean="0">
                <a:latin typeface="Arial" charset="0"/>
                <a:cs typeface="Arial" charset="0"/>
              </a:rPr>
              <a:t>right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dirty="0" err="1" smtClean="0">
                <a:latin typeface="Arial" charset="0"/>
                <a:cs typeface="Arial" charset="0"/>
              </a:rPr>
              <a:t>subtrees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8196" name="Picture 4" descr="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4216" y="2420888"/>
            <a:ext cx="25209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65931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array can be used to store the nodes of a binary tree. </a:t>
            </a:r>
          </a:p>
          <a:p>
            <a:r>
              <a:rPr lang="en-US" dirty="0" smtClean="0"/>
              <a:t>The nodes stored in an array of memory can be accessed sequentially</a:t>
            </a:r>
            <a:endParaRPr lang="en-US" dirty="0"/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4419600"/>
            <a:ext cx="3004457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identify </a:t>
            </a:r>
          </a:p>
          <a:p>
            <a:r>
              <a:rPr lang="en-US" dirty="0" smtClean="0"/>
              <a:t>Parent, Left and Right node of any node</a:t>
            </a:r>
            <a:endParaRPr lang="en-US" dirty="0"/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Parent of D stored in </a:t>
            </a:r>
          </a:p>
          <a:p>
            <a:pPr>
              <a:buNone/>
            </a:pPr>
            <a:r>
              <a:rPr lang="en-US" sz="2800" dirty="0" smtClean="0"/>
              <a:t>	Array Index n= 3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Parent of D stored in </a:t>
            </a:r>
          </a:p>
          <a:p>
            <a:pPr>
              <a:buNone/>
            </a:pPr>
            <a:r>
              <a:rPr lang="en-US" sz="2800" dirty="0" smtClean="0"/>
              <a:t>	Array Index n= 3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086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2438400"/>
            <a:ext cx="2590800" cy="19050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609600" y="624840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A[1] is the parent of D which is B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Left Child of C stored in </a:t>
            </a:r>
          </a:p>
          <a:p>
            <a:pPr>
              <a:buNone/>
            </a:pPr>
            <a:r>
              <a:rPr lang="en-US" sz="2800" dirty="0" smtClean="0"/>
              <a:t>	Array Index n= 2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Left Child of C stored in </a:t>
            </a:r>
          </a:p>
          <a:p>
            <a:pPr>
              <a:buNone/>
            </a:pPr>
            <a:r>
              <a:rPr lang="en-US" sz="2800" dirty="0" smtClean="0"/>
              <a:t>	Array Index n= 2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766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6700" y="49530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189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2590800"/>
            <a:ext cx="2133600" cy="1474124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189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6172200"/>
            <a:ext cx="8519583" cy="3333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Right Child of B stored in </a:t>
            </a:r>
          </a:p>
          <a:p>
            <a:pPr>
              <a:buNone/>
            </a:pPr>
            <a:r>
              <a:rPr lang="en-US" sz="2800" dirty="0" smtClean="0"/>
              <a:t>	Array Index n= 1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7338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6700" y="55626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How to identify Right Child of B stored in </a:t>
            </a:r>
          </a:p>
          <a:p>
            <a:pPr>
              <a:buNone/>
            </a:pPr>
            <a:r>
              <a:rPr lang="en-US" sz="2800" dirty="0" smtClean="0"/>
              <a:t>	Array Index n= 1</a:t>
            </a:r>
          </a:p>
        </p:txBody>
      </p:sp>
      <p:pic>
        <p:nvPicPr>
          <p:cNvPr id="1698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43200"/>
            <a:ext cx="5153025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69881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76700" y="4267200"/>
            <a:ext cx="5067300" cy="10477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291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2590800"/>
            <a:ext cx="2821947" cy="162877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29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09599" y="5791200"/>
            <a:ext cx="5452533" cy="45720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determine the array Size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baseline="300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d+1</a:t>
            </a:r>
            <a:endParaRPr lang="en-US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 spd="slow"/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Linked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The linked representation uses three parallel arrays</a:t>
            </a:r>
            <a:r>
              <a:rPr lang="en-US" dirty="0" smtClean="0">
                <a:solidFill>
                  <a:schemeClr val="tx2"/>
                </a:solidFill>
              </a:rPr>
              <a:t>, </a:t>
            </a:r>
            <a:r>
              <a:rPr lang="en-US" b="1" dirty="0" smtClean="0">
                <a:solidFill>
                  <a:srgbClr val="FF0000"/>
                </a:solidFill>
              </a:rPr>
              <a:t>INFO,LEFT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>
                <a:solidFill>
                  <a:schemeClr val="tx2"/>
                </a:solidFill>
              </a:rPr>
              <a:t>&amp; </a:t>
            </a:r>
            <a:r>
              <a:rPr lang="en-US" b="1" dirty="0" smtClean="0">
                <a:solidFill>
                  <a:srgbClr val="FF0000"/>
                </a:solidFill>
              </a:rPr>
              <a:t>RIGHT</a:t>
            </a:r>
            <a:r>
              <a:rPr lang="en-US" dirty="0" smtClean="0">
                <a:solidFill>
                  <a:schemeClr val="tx2"/>
                </a:solidFill>
              </a:rPr>
              <a:t> &amp; a pointer variable ROOT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Each </a:t>
            </a:r>
            <a:r>
              <a:rPr lang="en-US" dirty="0" smtClean="0">
                <a:solidFill>
                  <a:schemeClr val="tx2"/>
                </a:solidFill>
              </a:rPr>
              <a:t>node N of Y will correspond to a location K such that: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1) INFO[K] contains the data at node N.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2) LEFT[K] contains the location of left child of node N.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3) RIGHT[K] contains the location of right child of node N. </a:t>
            </a:r>
          </a:p>
          <a:p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ROOT will contain location of root R of T. </a:t>
            </a:r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Binary Tree Definition</a:t>
            </a:r>
            <a:endParaRPr lang="en-US" altLang="en-US" sz="4000" dirty="0" smtClean="0">
              <a:latin typeface="Arial" charset="0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We will also refer to the two sub-trees as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The left-hand sub-tree</a:t>
            </a:r>
            <a:r>
              <a:rPr lang="en-US" dirty="0" smtClean="0">
                <a:latin typeface="Arial" charset="0"/>
                <a:cs typeface="Arial" charset="0"/>
              </a:rPr>
              <a:t>, and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/>
                </a:solidFill>
                <a:latin typeface="Arial" charset="0"/>
                <a:cs typeface="Arial" charset="0"/>
              </a:rPr>
              <a:t>The right-hand sub-tree</a:t>
            </a:r>
          </a:p>
        </p:txBody>
      </p:sp>
      <p:pic>
        <p:nvPicPr>
          <p:cNvPr id="9220" name="Picture 4" descr="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636838"/>
            <a:ext cx="33099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2928938" y="2994025"/>
            <a:ext cx="1857375" cy="1428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4668838" y="2994025"/>
            <a:ext cx="1857375" cy="14287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xmlns="" val="2536648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8933688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sample representation is shown in fig. </a:t>
            </a:r>
            <a:endParaRPr lang="en-US" dirty="0"/>
          </a:p>
        </p:txBody>
      </p:sp>
      <p:pic>
        <p:nvPicPr>
          <p:cNvPr id="1703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333750"/>
            <a:ext cx="7635875" cy="3524250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  <p:pic>
        <p:nvPicPr>
          <p:cNvPr id="17039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438775" y="1219200"/>
            <a:ext cx="3705225" cy="2447925"/>
          </a:xfrm>
          <a:prstGeom prst="rect">
            <a:avLst/>
          </a:prstGeom>
          <a:noFill/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</p:pic>
    </p:spTree>
  </p:cSld>
  <p:clrMapOvr>
    <a:masterClrMapping/>
  </p:clrMapOvr>
  <p:transition spd="slow"/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Search Trees (BSTs)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binary search tree is a binary tree with a special property</a:t>
            </a:r>
          </a:p>
          <a:p>
            <a:pPr lvl="1"/>
            <a:r>
              <a:rPr lang="en-US"/>
              <a:t>For all nodes </a:t>
            </a:r>
            <a:r>
              <a:rPr lang="en-US" i="1"/>
              <a:t>v</a:t>
            </a:r>
            <a:r>
              <a:rPr lang="en-US"/>
              <a:t> in the tree:</a:t>
            </a:r>
          </a:p>
          <a:p>
            <a:pPr lvl="2"/>
            <a:r>
              <a:rPr lang="en-US"/>
              <a:t>All the nodes in the </a:t>
            </a:r>
            <a:r>
              <a:rPr lang="en-US" b="1"/>
              <a:t>left subtree</a:t>
            </a:r>
            <a:r>
              <a:rPr lang="en-US"/>
              <a:t> of </a:t>
            </a:r>
            <a:r>
              <a:rPr lang="en-US" i="1"/>
              <a:t>v</a:t>
            </a:r>
            <a:r>
              <a:rPr lang="en-US"/>
              <a:t> contain items </a:t>
            </a:r>
            <a:r>
              <a:rPr lang="en-US" b="1"/>
              <a:t>less than</a:t>
            </a:r>
            <a:r>
              <a:rPr lang="en-US"/>
              <a:t> </a:t>
            </a:r>
            <a:r>
              <a:rPr lang="en-US" b="1"/>
              <a:t>equal to</a:t>
            </a:r>
            <a:r>
              <a:rPr lang="en-US"/>
              <a:t> the item in </a:t>
            </a:r>
            <a:r>
              <a:rPr lang="en-US" i="1"/>
              <a:t>v</a:t>
            </a:r>
            <a:r>
              <a:rPr lang="en-US"/>
              <a:t> and</a:t>
            </a:r>
          </a:p>
          <a:p>
            <a:pPr lvl="2"/>
            <a:r>
              <a:rPr lang="en-US"/>
              <a:t>All the nodes in the </a:t>
            </a:r>
            <a:r>
              <a:rPr lang="en-US" b="1"/>
              <a:t>right subtree</a:t>
            </a:r>
            <a:r>
              <a:rPr lang="en-US"/>
              <a:t> of </a:t>
            </a:r>
            <a:r>
              <a:rPr lang="en-US" i="1"/>
              <a:t>v</a:t>
            </a:r>
            <a:r>
              <a:rPr lang="en-US"/>
              <a:t> contain items </a:t>
            </a:r>
            <a:r>
              <a:rPr lang="en-US" b="1"/>
              <a:t>greater than or equal to</a:t>
            </a:r>
            <a:r>
              <a:rPr lang="en-US"/>
              <a:t> the item in </a:t>
            </a:r>
            <a:r>
              <a:rPr lang="en-US" i="1"/>
              <a:t>v</a:t>
            </a:r>
          </a:p>
          <a:p>
            <a:pPr>
              <a:buFont typeface="Wingdings" pitchFamily="2" charset="2"/>
              <a:buNone/>
            </a:pPr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682" name="Text Box 2"/>
          <p:cNvSpPr txBox="1">
            <a:spLocks noChangeArrowheads="1"/>
          </p:cNvSpPr>
          <p:nvPr/>
        </p:nvSpPr>
        <p:spPr bwMode="auto">
          <a:xfrm>
            <a:off x="4267200" y="2209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17</a:t>
            </a:r>
          </a:p>
        </p:txBody>
      </p:sp>
      <p:sp>
        <p:nvSpPr>
          <p:cNvPr id="1735683" name="Text Box 3"/>
          <p:cNvSpPr txBox="1">
            <a:spLocks noChangeArrowheads="1"/>
          </p:cNvSpPr>
          <p:nvPr/>
        </p:nvSpPr>
        <p:spPr bwMode="auto">
          <a:xfrm>
            <a:off x="2743200" y="3124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13</a:t>
            </a:r>
          </a:p>
        </p:txBody>
      </p:sp>
      <p:sp>
        <p:nvSpPr>
          <p:cNvPr id="1735684" name="Text Box 4"/>
          <p:cNvSpPr txBox="1">
            <a:spLocks noChangeArrowheads="1"/>
          </p:cNvSpPr>
          <p:nvPr/>
        </p:nvSpPr>
        <p:spPr bwMode="auto">
          <a:xfrm>
            <a:off x="6400800" y="31242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27</a:t>
            </a:r>
          </a:p>
        </p:txBody>
      </p:sp>
      <p:sp>
        <p:nvSpPr>
          <p:cNvPr id="1735685" name="Text Box 5"/>
          <p:cNvSpPr txBox="1">
            <a:spLocks noChangeArrowheads="1"/>
          </p:cNvSpPr>
          <p:nvPr/>
        </p:nvSpPr>
        <p:spPr bwMode="auto">
          <a:xfrm>
            <a:off x="17526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9</a:t>
            </a:r>
          </a:p>
        </p:txBody>
      </p:sp>
      <p:sp>
        <p:nvSpPr>
          <p:cNvPr id="1735686" name="Text Box 6"/>
          <p:cNvSpPr txBox="1">
            <a:spLocks noChangeArrowheads="1"/>
          </p:cNvSpPr>
          <p:nvPr/>
        </p:nvSpPr>
        <p:spPr bwMode="auto">
          <a:xfrm>
            <a:off x="76200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39</a:t>
            </a:r>
          </a:p>
        </p:txBody>
      </p:sp>
      <p:sp>
        <p:nvSpPr>
          <p:cNvPr id="1735687" name="Text Box 7"/>
          <p:cNvSpPr txBox="1">
            <a:spLocks noChangeArrowheads="1"/>
          </p:cNvSpPr>
          <p:nvPr/>
        </p:nvSpPr>
        <p:spPr bwMode="auto">
          <a:xfrm>
            <a:off x="39624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16</a:t>
            </a:r>
          </a:p>
        </p:txBody>
      </p:sp>
      <p:sp>
        <p:nvSpPr>
          <p:cNvPr id="1735688" name="Text Box 8"/>
          <p:cNvSpPr txBox="1">
            <a:spLocks noChangeArrowheads="1"/>
          </p:cNvSpPr>
          <p:nvPr/>
        </p:nvSpPr>
        <p:spPr bwMode="auto">
          <a:xfrm>
            <a:off x="2590800" y="53340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11</a:t>
            </a:r>
          </a:p>
        </p:txBody>
      </p:sp>
      <p:sp>
        <p:nvSpPr>
          <p:cNvPr id="1735689" name="Text Box 9"/>
          <p:cNvSpPr txBox="1">
            <a:spLocks noChangeArrowheads="1"/>
          </p:cNvSpPr>
          <p:nvPr/>
        </p:nvSpPr>
        <p:spPr bwMode="auto">
          <a:xfrm>
            <a:off x="5410200" y="4114800"/>
            <a:ext cx="68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b="1">
                <a:effectLst>
                  <a:outerShdw blurRad="38100" dist="38100" dir="2700000" algn="tl">
                    <a:srgbClr val="C0C0C0"/>
                  </a:outerShdw>
                </a:effectLst>
                <a:latin typeface="Courier New" pitchFamily="49" charset="0"/>
              </a:rPr>
              <a:t>20</a:t>
            </a:r>
          </a:p>
        </p:txBody>
      </p:sp>
      <p:sp>
        <p:nvSpPr>
          <p:cNvPr id="173569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BST Example</a:t>
            </a:r>
          </a:p>
        </p:txBody>
      </p:sp>
      <p:sp>
        <p:nvSpPr>
          <p:cNvPr id="1735691" name="Oval 11"/>
          <p:cNvSpPr>
            <a:spLocks noChangeArrowheads="1"/>
          </p:cNvSpPr>
          <p:nvPr/>
        </p:nvSpPr>
        <p:spPr bwMode="auto">
          <a:xfrm>
            <a:off x="2590800" y="29718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2" name="Oval 12"/>
          <p:cNvSpPr>
            <a:spLocks noChangeArrowheads="1"/>
          </p:cNvSpPr>
          <p:nvPr/>
        </p:nvSpPr>
        <p:spPr bwMode="auto">
          <a:xfrm>
            <a:off x="14478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3" name="Oval 13"/>
          <p:cNvSpPr>
            <a:spLocks noChangeArrowheads="1"/>
          </p:cNvSpPr>
          <p:nvPr/>
        </p:nvSpPr>
        <p:spPr bwMode="auto">
          <a:xfrm>
            <a:off x="38100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4" name="Oval 14"/>
          <p:cNvSpPr>
            <a:spLocks noChangeArrowheads="1"/>
          </p:cNvSpPr>
          <p:nvPr/>
        </p:nvSpPr>
        <p:spPr bwMode="auto">
          <a:xfrm>
            <a:off x="74676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5" name="Oval 15"/>
          <p:cNvSpPr>
            <a:spLocks noChangeArrowheads="1"/>
          </p:cNvSpPr>
          <p:nvPr/>
        </p:nvSpPr>
        <p:spPr bwMode="auto">
          <a:xfrm>
            <a:off x="2438400" y="51816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696" name="Line 16"/>
          <p:cNvSpPr>
            <a:spLocks noChangeShapeType="1"/>
          </p:cNvSpPr>
          <p:nvPr/>
        </p:nvSpPr>
        <p:spPr bwMode="auto">
          <a:xfrm flipH="1">
            <a:off x="3352800" y="2590800"/>
            <a:ext cx="762000" cy="5334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697" name="Line 17"/>
          <p:cNvSpPr>
            <a:spLocks noChangeShapeType="1"/>
          </p:cNvSpPr>
          <p:nvPr/>
        </p:nvSpPr>
        <p:spPr bwMode="auto">
          <a:xfrm flipH="1">
            <a:off x="22098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698" name="Line 18"/>
          <p:cNvSpPr>
            <a:spLocks noChangeShapeType="1"/>
          </p:cNvSpPr>
          <p:nvPr/>
        </p:nvSpPr>
        <p:spPr bwMode="auto">
          <a:xfrm flipH="1">
            <a:off x="58674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699" name="Line 19"/>
          <p:cNvSpPr>
            <a:spLocks noChangeShapeType="1"/>
          </p:cNvSpPr>
          <p:nvPr/>
        </p:nvSpPr>
        <p:spPr bwMode="auto">
          <a:xfrm>
            <a:off x="5029200" y="2514600"/>
            <a:ext cx="1143000" cy="6858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0" name="Line 20"/>
          <p:cNvSpPr>
            <a:spLocks noChangeShapeType="1"/>
          </p:cNvSpPr>
          <p:nvPr/>
        </p:nvSpPr>
        <p:spPr bwMode="auto">
          <a:xfrm>
            <a:off x="2057400" y="4724400"/>
            <a:ext cx="533400" cy="5334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1" name="Line 21"/>
          <p:cNvSpPr>
            <a:spLocks noChangeShapeType="1"/>
          </p:cNvSpPr>
          <p:nvPr/>
        </p:nvSpPr>
        <p:spPr bwMode="auto">
          <a:xfrm>
            <a:off x="70104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2" name="Line 22"/>
          <p:cNvSpPr>
            <a:spLocks noChangeShapeType="1"/>
          </p:cNvSpPr>
          <p:nvPr/>
        </p:nvSpPr>
        <p:spPr bwMode="auto">
          <a:xfrm>
            <a:off x="3352800" y="3657600"/>
            <a:ext cx="533400" cy="381000"/>
          </a:xfrm>
          <a:prstGeom prst="line">
            <a:avLst/>
          </a:prstGeom>
          <a:noFill/>
          <a:ln w="38100">
            <a:solidFill>
              <a:srgbClr val="3366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735703" name="Oval 23"/>
          <p:cNvSpPr>
            <a:spLocks noChangeArrowheads="1"/>
          </p:cNvSpPr>
          <p:nvPr/>
        </p:nvSpPr>
        <p:spPr bwMode="auto">
          <a:xfrm>
            <a:off x="6248400" y="29718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704" name="Oval 24"/>
          <p:cNvSpPr>
            <a:spLocks noChangeArrowheads="1"/>
          </p:cNvSpPr>
          <p:nvPr/>
        </p:nvSpPr>
        <p:spPr bwMode="auto">
          <a:xfrm>
            <a:off x="5257800" y="3962400"/>
            <a:ext cx="758825" cy="762000"/>
          </a:xfrm>
          <a:prstGeom prst="ellipse">
            <a:avLst/>
          </a:prstGeom>
          <a:solidFill>
            <a:srgbClr val="99CCFF">
              <a:alpha val="2500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35705" name="Oval 25"/>
          <p:cNvSpPr>
            <a:spLocks noChangeArrowheads="1"/>
          </p:cNvSpPr>
          <p:nvPr/>
        </p:nvSpPr>
        <p:spPr bwMode="auto">
          <a:xfrm>
            <a:off x="4114800" y="2057400"/>
            <a:ext cx="758825" cy="762000"/>
          </a:xfrm>
          <a:prstGeom prst="ellipse">
            <a:avLst/>
          </a:prstGeom>
          <a:solidFill>
            <a:srgbClr val="99CCFF">
              <a:alpha val="0"/>
            </a:srgbClr>
          </a:solidFill>
          <a:ln w="28575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 on BST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operations performed on binary tree can also be applied to Binary Search Tree  (BST). </a:t>
            </a:r>
            <a:r>
              <a:rPr lang="en-US" dirty="0" smtClean="0"/>
              <a:t>primitive </a:t>
            </a:r>
            <a:r>
              <a:rPr lang="en-US" dirty="0" smtClean="0"/>
              <a:t>operators performed on BST : </a:t>
            </a:r>
          </a:p>
          <a:p>
            <a:r>
              <a:rPr lang="en-US" dirty="0" smtClean="0"/>
              <a:t>1. Inserting a node </a:t>
            </a:r>
          </a:p>
          <a:p>
            <a:r>
              <a:rPr lang="en-US" dirty="0" smtClean="0"/>
              <a:t>2. Searching a node </a:t>
            </a:r>
          </a:p>
          <a:p>
            <a:r>
              <a:rPr lang="en-US" dirty="0" smtClean="0"/>
              <a:t>3. Deleting a </a:t>
            </a:r>
            <a:r>
              <a:rPr lang="en-US" dirty="0" smtClean="0"/>
              <a:t>node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tree traversal algorithm (pre-order, post-order </a:t>
            </a:r>
          </a:p>
          <a:p>
            <a:r>
              <a:rPr lang="en-US" dirty="0" smtClean="0"/>
              <a:t>and in-order) are the standard way of traversing a binary search tree.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293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INSERTING A NODE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800" y="1143000"/>
            <a:ext cx="8785225" cy="4916488"/>
          </a:xfrm>
        </p:spPr>
        <p:txBody>
          <a:bodyPr/>
          <a:lstStyle/>
          <a:p>
            <a:r>
              <a:rPr lang="en-US" sz="2400" dirty="0" smtClean="0"/>
              <a:t>A BST is constructed by the repeated insertion of new nodes to the tree structure. Inserting a node in to a tree is </a:t>
            </a:r>
            <a:r>
              <a:rPr lang="en-US" sz="2400" dirty="0" smtClean="0"/>
              <a:t>achieved </a:t>
            </a:r>
            <a:r>
              <a:rPr lang="en-US" sz="2400" dirty="0" smtClean="0"/>
              <a:t>by performing two separate operations.  </a:t>
            </a:r>
          </a:p>
          <a:p>
            <a:pPr>
              <a:buNone/>
            </a:pPr>
            <a:r>
              <a:rPr lang="en-US" sz="2400" dirty="0" smtClean="0"/>
              <a:t>	1</a:t>
            </a:r>
            <a:r>
              <a:rPr lang="en-US" sz="2400" dirty="0" smtClean="0"/>
              <a:t>. The tree must be searched to determine where the node is to be inserted. </a:t>
            </a:r>
          </a:p>
          <a:p>
            <a:pPr>
              <a:buNone/>
            </a:pPr>
            <a:r>
              <a:rPr lang="en-US" sz="2400" dirty="0" smtClean="0"/>
              <a:t>	2</a:t>
            </a:r>
            <a:r>
              <a:rPr lang="en-US" sz="2400" dirty="0" smtClean="0"/>
              <a:t>. Then the node is inserted into the tree. </a:t>
            </a:r>
          </a:p>
          <a:p>
            <a:pPr lvl="1">
              <a:buNone/>
            </a:pPr>
            <a:r>
              <a:rPr lang="en-US" sz="2000" dirty="0" smtClean="0"/>
              <a:t>Suppose a “DATA” is the information to be inserted in a BST. </a:t>
            </a:r>
          </a:p>
          <a:p>
            <a:pPr lvl="1">
              <a:buNone/>
            </a:pPr>
            <a:r>
              <a:rPr lang="en-US" sz="2000" dirty="0" smtClean="0"/>
              <a:t>Step 1: Compare DATA with root node information of the tree </a:t>
            </a:r>
          </a:p>
          <a:p>
            <a:pPr lvl="1">
              <a:buNone/>
            </a:pPr>
            <a:r>
              <a:rPr lang="en-US" sz="2000" dirty="0" smtClean="0"/>
              <a:t>	(</a:t>
            </a:r>
            <a:r>
              <a:rPr lang="en-US" sz="2000" dirty="0" err="1" smtClean="0"/>
              <a:t>i</a:t>
            </a:r>
            <a:r>
              <a:rPr lang="en-US" sz="2000" dirty="0" smtClean="0"/>
              <a:t>) If (DATA &lt; ROOT →Info) </a:t>
            </a:r>
            <a:r>
              <a:rPr lang="en-US" sz="2000" dirty="0" smtClean="0"/>
              <a:t>Proceed </a:t>
            </a:r>
            <a:r>
              <a:rPr lang="en-US" sz="2000" dirty="0" smtClean="0"/>
              <a:t>to the left child of ROOT </a:t>
            </a:r>
          </a:p>
          <a:p>
            <a:pPr lvl="1">
              <a:buNone/>
            </a:pPr>
            <a:r>
              <a:rPr lang="en-US" sz="2000" dirty="0" smtClean="0"/>
              <a:t>	(</a:t>
            </a:r>
            <a:r>
              <a:rPr lang="en-US" sz="2000" dirty="0" smtClean="0"/>
              <a:t>ii) If (DATA &gt; ROOT →Info) </a:t>
            </a:r>
            <a:r>
              <a:rPr lang="en-US" sz="2000" dirty="0" smtClean="0"/>
              <a:t>Proceed </a:t>
            </a:r>
            <a:r>
              <a:rPr lang="en-US" sz="2000" dirty="0" smtClean="0"/>
              <a:t>to the right child of </a:t>
            </a:r>
            <a:r>
              <a:rPr lang="en-US" sz="2000" dirty="0" smtClean="0"/>
              <a:t>ROO</a:t>
            </a:r>
          </a:p>
          <a:p>
            <a:pPr lvl="1">
              <a:buNone/>
            </a:pPr>
            <a:r>
              <a:rPr lang="en-US" sz="2000" dirty="0" smtClean="0"/>
              <a:t>Step </a:t>
            </a:r>
            <a:r>
              <a:rPr lang="en-US" sz="2000" dirty="0" smtClean="0"/>
              <a:t>2: Repeat the Step 1 until we meet an empty sub tree, where we can insert the DATA in place of the empty sub </a:t>
            </a:r>
            <a:r>
              <a:rPr lang="en-US" sz="2000" dirty="0" smtClean="0"/>
              <a:t>tree </a:t>
            </a:r>
            <a:r>
              <a:rPr lang="en-US" sz="2000" dirty="0" smtClean="0"/>
              <a:t>by creating a new node. </a:t>
            </a:r>
          </a:p>
          <a:p>
            <a:pPr lvl="1">
              <a:buNone/>
            </a:pPr>
            <a:r>
              <a:rPr lang="en-US" sz="2000" dirty="0" smtClean="0"/>
              <a:t>Step 3: Exit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4195" y="3352800"/>
            <a:ext cx="6489805" cy="328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1"/>
            <a:ext cx="4800600" cy="2992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371600"/>
            <a:ext cx="16002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a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5575" y="3505200"/>
            <a:ext cx="644842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2743200"/>
            <a:ext cx="2815167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14400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56197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24225" y="4000500"/>
            <a:ext cx="5819775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Binary Search Tree that shows the result of the tree after inserting the following keys (from left to </a:t>
            </a:r>
            <a:r>
              <a:rPr lang="en-US" dirty="0" smtClean="0"/>
              <a:t>right</a:t>
            </a:r>
            <a:r>
              <a:rPr lang="en-US" dirty="0" smtClean="0"/>
              <a:t>):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tree initially is empty.</a:t>
            </a:r>
          </a:p>
          <a:p>
            <a:r>
              <a:rPr lang="en-US" dirty="0" smtClean="0"/>
              <a:t>key ={17, 9, 26, 12, 11, 7, </a:t>
            </a:r>
            <a:r>
              <a:rPr lang="en-US" dirty="0" smtClean="0"/>
              <a:t>30</a:t>
            </a:r>
            <a:r>
              <a:rPr lang="en-US" dirty="0" smtClean="0"/>
              <a:t>, 20, 21, 10}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298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Binary Search Tree that shows the result of the tree after inserting the following keys (from left to </a:t>
            </a:r>
            <a:r>
              <a:rPr lang="en-US" dirty="0" smtClean="0"/>
              <a:t>right</a:t>
            </a:r>
            <a:r>
              <a:rPr lang="en-US" dirty="0" smtClean="0"/>
              <a:t>):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tree initially is empty.</a:t>
            </a:r>
          </a:p>
          <a:p>
            <a:r>
              <a:rPr lang="en-US" dirty="0" smtClean="0"/>
              <a:t>key ={17, 9, 26, 12, 11, 7, </a:t>
            </a:r>
            <a:r>
              <a:rPr lang="en-US" dirty="0" smtClean="0"/>
              <a:t>30</a:t>
            </a:r>
            <a:r>
              <a:rPr lang="en-US" dirty="0" smtClean="0"/>
              <a:t>, 20, 21, 10}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299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4343400"/>
            <a:ext cx="230505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Trees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58775" y="980728"/>
            <a:ext cx="8785225" cy="44069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rooted tree data structure stores information in </a:t>
            </a:r>
            <a:r>
              <a:rPr lang="en-US" altLang="en-US" i="1" dirty="0" smtClean="0">
                <a:latin typeface="Arial" charset="0"/>
                <a:cs typeface="Arial" charset="0"/>
              </a:rPr>
              <a:t>nodes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There is a first node, or </a:t>
            </a:r>
            <a:r>
              <a:rPr lang="en-US" altLang="en-US" i="1" dirty="0" smtClean="0">
                <a:latin typeface="Arial" charset="0"/>
                <a:cs typeface="Arial" charset="0"/>
              </a:rPr>
              <a:t>root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Each node has references to successors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7172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645024"/>
            <a:ext cx="4249415" cy="277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087453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44" name="Rectangle 32"/>
          <p:cNvSpPr>
            <a:spLocks noChangeArrowheads="1"/>
          </p:cNvSpPr>
          <p:nvPr/>
        </p:nvSpPr>
        <p:spPr bwMode="auto">
          <a:xfrm>
            <a:off x="381000" y="445477"/>
            <a:ext cx="634206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b="1" dirty="0" smtClean="0">
                <a:solidFill>
                  <a:srgbClr val="C9030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Recursive definition of Binary Tree</a:t>
            </a:r>
            <a:endParaRPr lang="en-US" sz="3200" b="1" dirty="0">
              <a:solidFill>
                <a:srgbClr val="C90303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45" name="Rectangle 33"/>
          <p:cNvSpPr>
            <a:spLocks noChangeArrowheads="1"/>
          </p:cNvSpPr>
          <p:nvPr/>
        </p:nvSpPr>
        <p:spPr bwMode="auto">
          <a:xfrm>
            <a:off x="381000" y="1219200"/>
            <a:ext cx="8534400" cy="19272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A binary tree is </a:t>
            </a:r>
          </a:p>
          <a:p>
            <a:pPr>
              <a:defRPr/>
            </a:pP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- empty OR</a:t>
            </a:r>
          </a:p>
          <a:p>
            <a:pPr>
              <a:defRPr/>
            </a:pP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	- a node, called the root node, together with two binary 	 	  trees, which are disjoint from each other and the root 	 	  node. These are called left and right </a:t>
            </a:r>
            <a:r>
              <a:rPr lang="en-US" sz="24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subtrees</a:t>
            </a:r>
            <a:r>
              <a:rPr lang="en-US" sz="2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of the root</a:t>
            </a:r>
          </a:p>
        </p:txBody>
      </p:sp>
      <p:sp>
        <p:nvSpPr>
          <p:cNvPr id="64546" name="Text Box 34"/>
          <p:cNvSpPr txBox="1">
            <a:spLocks noChangeArrowheads="1"/>
          </p:cNvSpPr>
          <p:nvPr/>
        </p:nvSpPr>
        <p:spPr bwMode="auto">
          <a:xfrm>
            <a:off x="381000" y="3352800"/>
            <a:ext cx="838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v"/>
              <a:defRPr/>
            </a:pP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Many routines can be efficiently implemented using recursive nature of the binary tree</a:t>
            </a:r>
          </a:p>
        </p:txBody>
      </p:sp>
    </p:spTree>
    <p:extLst>
      <p:ext uri="{BB962C8B-B14F-4D97-AF65-F5344CB8AC3E}">
        <p14:creationId xmlns:p14="http://schemas.microsoft.com/office/powerpoint/2010/main" xmlns="" val="63297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</a:t>
            </a:r>
            <a:r>
              <a:rPr lang="en-US" dirty="0" smtClean="0"/>
              <a:t>the order in which the vertices of the following binary trees will be visited under (1) preorder, </a:t>
            </a:r>
            <a:r>
              <a:rPr lang="en-US" dirty="0" smtClean="0"/>
              <a:t>(</a:t>
            </a:r>
            <a:r>
              <a:rPr lang="en-US" dirty="0" smtClean="0"/>
              <a:t>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76600"/>
            <a:ext cx="2667000" cy="332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</a:t>
            </a:r>
            <a:r>
              <a:rPr lang="en-US" dirty="0" smtClean="0"/>
              <a:t>the order in which the vertices of the following binary trees will be visited under (1) preorder, </a:t>
            </a:r>
            <a:r>
              <a:rPr lang="en-US" dirty="0" smtClean="0"/>
              <a:t>(</a:t>
            </a:r>
            <a:r>
              <a:rPr lang="en-US" dirty="0" smtClean="0"/>
              <a:t>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276600"/>
            <a:ext cx="2667000" cy="332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733800"/>
            <a:ext cx="32004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4825" y="3352800"/>
            <a:ext cx="48291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the order in which the vertices of the following binary trees will be visited under (1) preorder, (2) </a:t>
            </a:r>
            <a:r>
              <a:rPr lang="en-US" dirty="0" err="1" smtClean="0"/>
              <a:t>inorder</a:t>
            </a:r>
            <a:r>
              <a:rPr lang="en-US" dirty="0" smtClean="0"/>
              <a:t> and (3) </a:t>
            </a:r>
            <a:r>
              <a:rPr lang="en-US" dirty="0" err="1" smtClean="0"/>
              <a:t>postorder</a:t>
            </a:r>
            <a:r>
              <a:rPr lang="en-US" dirty="0" smtClean="0"/>
              <a:t> traversal.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4825" y="3352800"/>
            <a:ext cx="482917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4343400"/>
            <a:ext cx="376237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304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24000"/>
            <a:ext cx="32956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305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76975" y="4953000"/>
            <a:ext cx="28670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438400"/>
            <a:ext cx="3295650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</a:t>
            </a:r>
            <a:r>
              <a:rPr lang="en-US" altLang="en-US" i="1" dirty="0" smtClean="0">
                <a:latin typeface="Arial" charset="0"/>
                <a:cs typeface="Arial" charset="0"/>
              </a:rPr>
              <a:t>full</a:t>
            </a:r>
            <a:r>
              <a:rPr lang="en-US" altLang="en-US" dirty="0" smtClean="0">
                <a:latin typeface="Arial" charset="0"/>
                <a:cs typeface="Arial" charset="0"/>
              </a:rPr>
              <a:t> node is a node where both the left and right sub-trees are non-empty trees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sz="18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endParaRPr lang="en-US" altLang="en-US" sz="11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/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Legend:</a:t>
            </a:r>
          </a:p>
          <a:p>
            <a:pPr lvl="1">
              <a:buFontTx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      full nodes 				</a:t>
            </a:r>
            <a:r>
              <a:rPr lang="en-US" altLang="en-US" dirty="0" smtClean="0">
                <a:solidFill>
                  <a:srgbClr val="008000"/>
                </a:solidFill>
                <a:latin typeface="Arial" charset="0"/>
                <a:cs typeface="Arial" charset="0"/>
              </a:rPr>
              <a:t>leaf nodes</a:t>
            </a:r>
          </a:p>
        </p:txBody>
      </p:sp>
      <p:pic>
        <p:nvPicPr>
          <p:cNvPr id="11268" name="Picture 5" descr="x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84450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Oval 6"/>
          <p:cNvSpPr>
            <a:spLocks noChangeArrowheads="1"/>
          </p:cNvSpPr>
          <p:nvPr/>
        </p:nvSpPr>
        <p:spPr bwMode="auto">
          <a:xfrm>
            <a:off x="2600325" y="5130800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1" name="Oval 8"/>
          <p:cNvSpPr>
            <a:spLocks noChangeArrowheads="1"/>
          </p:cNvSpPr>
          <p:nvPr/>
        </p:nvSpPr>
        <p:spPr bwMode="auto">
          <a:xfrm>
            <a:off x="6011863" y="5137150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</p:spTree>
    <p:extLst>
      <p:ext uri="{BB962C8B-B14F-4D97-AF65-F5344CB8AC3E}">
        <p14:creationId xmlns:p14="http://schemas.microsoft.com/office/powerpoint/2010/main" xmlns="" val="337742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17663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 </a:t>
            </a:r>
            <a:r>
              <a:rPr lang="en-US" altLang="en-US" i="1" dirty="0" smtClean="0">
                <a:latin typeface="Arial" charset="0"/>
                <a:cs typeface="Arial" charset="0"/>
              </a:rPr>
              <a:t>empty node</a:t>
            </a:r>
            <a:r>
              <a:rPr lang="en-US" altLang="en-US" dirty="0" smtClean="0">
                <a:latin typeface="Arial" charset="0"/>
                <a:cs typeface="Arial" charset="0"/>
              </a:rPr>
              <a:t> or a </a:t>
            </a:r>
            <a:r>
              <a:rPr lang="en-US" altLang="en-US" i="1" dirty="0" smtClean="0">
                <a:latin typeface="Arial" charset="0"/>
                <a:cs typeface="Arial" charset="0"/>
              </a:rPr>
              <a:t>null sub-tree</a:t>
            </a:r>
            <a:r>
              <a:rPr lang="en-US" altLang="en-US" dirty="0" smtClean="0">
                <a:latin typeface="Arial" charset="0"/>
                <a:cs typeface="Arial" charset="0"/>
              </a:rPr>
              <a:t>  is any location where a new leaf node could be appended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12292" name="Picture 5" descr="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60475" y="4293096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15041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x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579688"/>
            <a:ext cx="67691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Definition: Full Binary Tree</a:t>
            </a:r>
            <a:endParaRPr lang="en-US" altLang="en-US" sz="4000" dirty="0" smtClean="0">
              <a:latin typeface="Arial" charset="0"/>
              <a:cs typeface="Arial" charset="0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</a:t>
            </a:r>
            <a:r>
              <a:rPr lang="en-US" altLang="en-US" i="1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full binary tree</a:t>
            </a:r>
            <a:r>
              <a:rPr lang="en-US" altLang="en-US" dirty="0" smtClean="0">
                <a:latin typeface="Arial" charset="0"/>
                <a:cs typeface="Arial" charset="0"/>
              </a:rPr>
              <a:t> is where each node is: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full node, or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leaf node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These have applications in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Expression trees</a:t>
            </a:r>
          </a:p>
        </p:txBody>
      </p:sp>
    </p:spTree>
    <p:extLst>
      <p:ext uri="{BB962C8B-B14F-4D97-AF65-F5344CB8AC3E}">
        <p14:creationId xmlns:p14="http://schemas.microsoft.com/office/powerpoint/2010/main" xmlns="" val="1097627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55" name="Text Box 91"/>
          <p:cNvSpPr txBox="1">
            <a:spLocks noChangeArrowheads="1"/>
          </p:cNvSpPr>
          <p:nvPr/>
        </p:nvSpPr>
        <p:spPr bwMode="auto">
          <a:xfrm>
            <a:off x="251484" y="1069385"/>
            <a:ext cx="8435280" cy="437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defTabSz="512763">
              <a:spcBef>
                <a:spcPct val="20000"/>
              </a:spcBef>
              <a:defRPr/>
            </a:pPr>
            <a:r>
              <a:rPr lang="en-US" sz="2900" dirty="0" smtClean="0"/>
              <a:t>Expression </a:t>
            </a:r>
            <a:r>
              <a:rPr lang="en-US" sz="2900" dirty="0"/>
              <a:t>Tree</a:t>
            </a:r>
          </a:p>
          <a:p>
            <a:pPr marL="342900" indent="-342900" defTabSz="512763">
              <a:spcBef>
                <a:spcPct val="20000"/>
              </a:spcBef>
              <a:defRPr/>
            </a:pPr>
            <a:r>
              <a:rPr lang="en-US" sz="2800" dirty="0"/>
              <a:t>     - A central data structure in compiler design. Interior nodes contain operators and the leaf nodes have operands</a:t>
            </a:r>
          </a:p>
          <a:p>
            <a:pPr marL="342900" indent="-342900" defTabSz="512763">
              <a:spcBef>
                <a:spcPct val="20000"/>
              </a:spcBef>
              <a:defRPr/>
            </a:pPr>
            <a:r>
              <a:rPr lang="en-US" sz="2800" dirty="0"/>
              <a:t>	- An expression is evaluated by applying the operator at root to the values obtained by recursively evaluating the left and right </a:t>
            </a:r>
            <a:r>
              <a:rPr lang="en-US" sz="2800" dirty="0" err="1"/>
              <a:t>subtrees</a:t>
            </a:r>
            <a:endParaRPr lang="en-US" sz="2800" dirty="0"/>
          </a:p>
          <a:p>
            <a:pPr marL="342900" indent="-342900" defTabSz="512763">
              <a:spcBef>
                <a:spcPct val="20000"/>
              </a:spcBef>
              <a:defRPr/>
            </a:pPr>
            <a:r>
              <a:rPr lang="en-US" sz="2800" dirty="0"/>
              <a:t>	- The following tree corresponds the expression: (a+((b-c)*d)</a:t>
            </a:r>
          </a:p>
        </p:txBody>
      </p:sp>
      <p:sp>
        <p:nvSpPr>
          <p:cNvPr id="3077" name="Oval 92"/>
          <p:cNvSpPr>
            <a:spLocks noChangeArrowheads="1"/>
          </p:cNvSpPr>
          <p:nvPr/>
        </p:nvSpPr>
        <p:spPr bwMode="auto">
          <a:xfrm>
            <a:off x="7440488" y="47601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+</a:t>
            </a:r>
          </a:p>
        </p:txBody>
      </p:sp>
      <p:sp>
        <p:nvSpPr>
          <p:cNvPr id="3078" name="Oval 93"/>
          <p:cNvSpPr>
            <a:spLocks noChangeArrowheads="1"/>
          </p:cNvSpPr>
          <p:nvPr/>
        </p:nvSpPr>
        <p:spPr bwMode="auto">
          <a:xfrm>
            <a:off x="6907088" y="52935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3079" name="Oval 94"/>
          <p:cNvSpPr>
            <a:spLocks noChangeArrowheads="1"/>
          </p:cNvSpPr>
          <p:nvPr/>
        </p:nvSpPr>
        <p:spPr bwMode="auto">
          <a:xfrm>
            <a:off x="8126288" y="52935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*</a:t>
            </a:r>
          </a:p>
        </p:txBody>
      </p:sp>
      <p:sp>
        <p:nvSpPr>
          <p:cNvPr id="3080" name="Oval 95"/>
          <p:cNvSpPr>
            <a:spLocks noChangeArrowheads="1"/>
          </p:cNvSpPr>
          <p:nvPr/>
        </p:nvSpPr>
        <p:spPr bwMode="auto">
          <a:xfrm>
            <a:off x="7592888" y="58269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-</a:t>
            </a:r>
          </a:p>
        </p:txBody>
      </p:sp>
      <p:sp>
        <p:nvSpPr>
          <p:cNvPr id="3081" name="Oval 96"/>
          <p:cNvSpPr>
            <a:spLocks noChangeArrowheads="1"/>
          </p:cNvSpPr>
          <p:nvPr/>
        </p:nvSpPr>
        <p:spPr bwMode="auto">
          <a:xfrm>
            <a:off x="8659688" y="58269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3082" name="Oval 97"/>
          <p:cNvSpPr>
            <a:spLocks noChangeArrowheads="1"/>
          </p:cNvSpPr>
          <p:nvPr/>
        </p:nvSpPr>
        <p:spPr bwMode="auto">
          <a:xfrm>
            <a:off x="7059488" y="64365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3083" name="Oval 98"/>
          <p:cNvSpPr>
            <a:spLocks noChangeArrowheads="1"/>
          </p:cNvSpPr>
          <p:nvPr/>
        </p:nvSpPr>
        <p:spPr bwMode="auto">
          <a:xfrm>
            <a:off x="8126288" y="643656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cxnSp>
        <p:nvCxnSpPr>
          <p:cNvPr id="3084" name="AutoShape 99"/>
          <p:cNvCxnSpPr>
            <a:cxnSpLocks noChangeShapeType="1"/>
            <a:stCxn id="3077" idx="3"/>
            <a:endCxn id="3078" idx="7"/>
          </p:cNvCxnSpPr>
          <p:nvPr/>
        </p:nvCxnSpPr>
        <p:spPr bwMode="auto">
          <a:xfrm flipH="1">
            <a:off x="7167438" y="5020518"/>
            <a:ext cx="3175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85" name="AutoShape 100"/>
          <p:cNvCxnSpPr>
            <a:cxnSpLocks noChangeShapeType="1"/>
            <a:stCxn id="3079" idx="3"/>
            <a:endCxn id="3080" idx="7"/>
          </p:cNvCxnSpPr>
          <p:nvPr/>
        </p:nvCxnSpPr>
        <p:spPr bwMode="auto">
          <a:xfrm flipH="1">
            <a:off x="7853238" y="5553918"/>
            <a:ext cx="3175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86" name="AutoShape 101"/>
          <p:cNvCxnSpPr>
            <a:cxnSpLocks noChangeShapeType="1"/>
            <a:stCxn id="3080" idx="3"/>
            <a:endCxn id="3082" idx="7"/>
          </p:cNvCxnSpPr>
          <p:nvPr/>
        </p:nvCxnSpPr>
        <p:spPr bwMode="auto">
          <a:xfrm flipH="1">
            <a:off x="7319838" y="6087318"/>
            <a:ext cx="317500" cy="39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87" name="AutoShape 102"/>
          <p:cNvCxnSpPr>
            <a:cxnSpLocks noChangeShapeType="1"/>
            <a:stCxn id="3080" idx="5"/>
            <a:endCxn id="3083" idx="1"/>
          </p:cNvCxnSpPr>
          <p:nvPr/>
        </p:nvCxnSpPr>
        <p:spPr bwMode="auto">
          <a:xfrm>
            <a:off x="7853238" y="6087318"/>
            <a:ext cx="317500" cy="3937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88" name="AutoShape 103"/>
          <p:cNvCxnSpPr>
            <a:cxnSpLocks noChangeShapeType="1"/>
            <a:stCxn id="3077" idx="5"/>
            <a:endCxn id="3079" idx="1"/>
          </p:cNvCxnSpPr>
          <p:nvPr/>
        </p:nvCxnSpPr>
        <p:spPr bwMode="auto">
          <a:xfrm>
            <a:off x="7700838" y="5020518"/>
            <a:ext cx="4699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89" name="AutoShape 104"/>
          <p:cNvCxnSpPr>
            <a:cxnSpLocks noChangeShapeType="1"/>
            <a:stCxn id="3079" idx="5"/>
            <a:endCxn id="3081" idx="1"/>
          </p:cNvCxnSpPr>
          <p:nvPr/>
        </p:nvCxnSpPr>
        <p:spPr bwMode="auto">
          <a:xfrm>
            <a:off x="8386638" y="5553918"/>
            <a:ext cx="317500" cy="317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Tree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28661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2109788" y="457200"/>
            <a:ext cx="47482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C9030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Types of Binary Tree</a:t>
            </a:r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609600" y="1444625"/>
            <a:ext cx="8077200" cy="350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- Every node has exactly two children in all levels, 	except the last level.  Nodes in last level have 0 	children</a:t>
            </a:r>
          </a:p>
          <a:p>
            <a:pPr>
              <a:defRPr/>
            </a:pP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Complete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- Full up to second last level and last level is 	        filled from left to right</a:t>
            </a:r>
          </a:p>
          <a:p>
            <a:pPr>
              <a:defRPr/>
            </a:pPr>
            <a:endParaRPr lang="en-US" sz="28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Other 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- not full or complete</a:t>
            </a:r>
          </a:p>
        </p:txBody>
      </p:sp>
    </p:spTree>
    <p:extLst>
      <p:ext uri="{BB962C8B-B14F-4D97-AF65-F5344CB8AC3E}">
        <p14:creationId xmlns:p14="http://schemas.microsoft.com/office/powerpoint/2010/main" xmlns="" val="54307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Other?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838200" y="1055688"/>
            <a:ext cx="7038975" cy="4956175"/>
            <a:chOff x="858" y="702"/>
            <a:chExt cx="4434" cy="3122"/>
          </a:xfrm>
        </p:grpSpPr>
        <p:sp>
          <p:nvSpPr>
            <p:cNvPr id="80900" name="Oval 4"/>
            <p:cNvSpPr>
              <a:spLocks noChangeArrowheads="1"/>
            </p:cNvSpPr>
            <p:nvPr/>
          </p:nvSpPr>
          <p:spPr bwMode="auto">
            <a:xfrm>
              <a:off x="3168" y="702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  <p:sp>
          <p:nvSpPr>
            <p:cNvPr id="80901" name="Oval 5"/>
            <p:cNvSpPr>
              <a:spLocks noChangeArrowheads="1"/>
            </p:cNvSpPr>
            <p:nvPr/>
          </p:nvSpPr>
          <p:spPr bwMode="auto">
            <a:xfrm>
              <a:off x="3169" y="1357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C</a:t>
              </a:r>
            </a:p>
          </p:txBody>
        </p:sp>
        <p:sp>
          <p:nvSpPr>
            <p:cNvPr id="80902" name="Oval 6"/>
            <p:cNvSpPr>
              <a:spLocks noChangeArrowheads="1"/>
            </p:cNvSpPr>
            <p:nvPr/>
          </p:nvSpPr>
          <p:spPr bwMode="auto">
            <a:xfrm>
              <a:off x="4249" y="1357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D</a:t>
              </a:r>
            </a:p>
          </p:txBody>
        </p:sp>
        <p:sp>
          <p:nvSpPr>
            <p:cNvPr id="80903" name="Oval 7"/>
            <p:cNvSpPr>
              <a:spLocks noChangeArrowheads="1"/>
            </p:cNvSpPr>
            <p:nvPr/>
          </p:nvSpPr>
          <p:spPr bwMode="auto">
            <a:xfrm>
              <a:off x="4249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  <p:sp>
          <p:nvSpPr>
            <p:cNvPr id="80904" name="Oval 8"/>
            <p:cNvSpPr>
              <a:spLocks noChangeArrowheads="1"/>
            </p:cNvSpPr>
            <p:nvPr/>
          </p:nvSpPr>
          <p:spPr bwMode="auto">
            <a:xfrm>
              <a:off x="1759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I</a:t>
              </a:r>
            </a:p>
          </p:txBody>
        </p:sp>
        <p:sp>
          <p:nvSpPr>
            <p:cNvPr id="80905" name="Oval 9"/>
            <p:cNvSpPr>
              <a:spLocks noChangeArrowheads="1"/>
            </p:cNvSpPr>
            <p:nvPr/>
          </p:nvSpPr>
          <p:spPr bwMode="auto">
            <a:xfrm>
              <a:off x="4904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E</a:t>
              </a:r>
            </a:p>
          </p:txBody>
        </p:sp>
        <p:sp>
          <p:nvSpPr>
            <p:cNvPr id="80906" name="Oval 10"/>
            <p:cNvSpPr>
              <a:spLocks noChangeArrowheads="1"/>
            </p:cNvSpPr>
            <p:nvPr/>
          </p:nvSpPr>
          <p:spPr bwMode="auto">
            <a:xfrm>
              <a:off x="2488" y="1357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B</a:t>
              </a:r>
            </a:p>
          </p:txBody>
        </p:sp>
        <p:sp>
          <p:nvSpPr>
            <p:cNvPr id="80907" name="Oval 11"/>
            <p:cNvSpPr>
              <a:spLocks noChangeArrowheads="1"/>
            </p:cNvSpPr>
            <p:nvPr/>
          </p:nvSpPr>
          <p:spPr bwMode="auto">
            <a:xfrm>
              <a:off x="3688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R</a:t>
              </a:r>
            </a:p>
          </p:txBody>
        </p:sp>
        <p:sp>
          <p:nvSpPr>
            <p:cNvPr id="80908" name="Oval 12"/>
            <p:cNvSpPr>
              <a:spLocks noChangeArrowheads="1"/>
            </p:cNvSpPr>
            <p:nvPr/>
          </p:nvSpPr>
          <p:spPr bwMode="auto">
            <a:xfrm>
              <a:off x="2845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S</a:t>
              </a:r>
            </a:p>
          </p:txBody>
        </p:sp>
        <p:sp>
          <p:nvSpPr>
            <p:cNvPr id="80909" name="Oval 13"/>
            <p:cNvSpPr>
              <a:spLocks noChangeArrowheads="1"/>
            </p:cNvSpPr>
            <p:nvPr/>
          </p:nvSpPr>
          <p:spPr bwMode="auto">
            <a:xfrm>
              <a:off x="4882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P</a:t>
              </a:r>
            </a:p>
          </p:txBody>
        </p:sp>
        <p:sp>
          <p:nvSpPr>
            <p:cNvPr id="80910" name="Oval 14"/>
            <p:cNvSpPr>
              <a:spLocks noChangeArrowheads="1"/>
            </p:cNvSpPr>
            <p:nvPr/>
          </p:nvSpPr>
          <p:spPr bwMode="auto">
            <a:xfrm>
              <a:off x="3608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G</a:t>
              </a:r>
            </a:p>
          </p:txBody>
        </p:sp>
        <p:sp>
          <p:nvSpPr>
            <p:cNvPr id="80911" name="Oval 15"/>
            <p:cNvSpPr>
              <a:spLocks noChangeArrowheads="1"/>
            </p:cNvSpPr>
            <p:nvPr/>
          </p:nvSpPr>
          <p:spPr bwMode="auto">
            <a:xfrm>
              <a:off x="2808" y="2070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H</a:t>
              </a:r>
            </a:p>
          </p:txBody>
        </p:sp>
        <p:sp>
          <p:nvSpPr>
            <p:cNvPr id="80912" name="Oval 16"/>
            <p:cNvSpPr>
              <a:spLocks noChangeArrowheads="1"/>
            </p:cNvSpPr>
            <p:nvPr/>
          </p:nvSpPr>
          <p:spPr bwMode="auto">
            <a:xfrm>
              <a:off x="2136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T</a:t>
              </a:r>
            </a:p>
          </p:txBody>
        </p:sp>
        <p:sp>
          <p:nvSpPr>
            <p:cNvPr id="80913" name="Oval 17"/>
            <p:cNvSpPr>
              <a:spLocks noChangeArrowheads="1"/>
            </p:cNvSpPr>
            <p:nvPr/>
          </p:nvSpPr>
          <p:spPr bwMode="auto">
            <a:xfrm>
              <a:off x="2808" y="2819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M</a:t>
              </a:r>
            </a:p>
          </p:txBody>
        </p:sp>
        <p:sp>
          <p:nvSpPr>
            <p:cNvPr id="80914" name="Oval 18"/>
            <p:cNvSpPr>
              <a:spLocks noChangeArrowheads="1"/>
            </p:cNvSpPr>
            <p:nvPr/>
          </p:nvSpPr>
          <p:spPr bwMode="auto">
            <a:xfrm>
              <a:off x="2136" y="2819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L</a:t>
              </a:r>
            </a:p>
          </p:txBody>
        </p:sp>
        <p:sp>
          <p:nvSpPr>
            <p:cNvPr id="80915" name="Oval 19"/>
            <p:cNvSpPr>
              <a:spLocks noChangeArrowheads="1"/>
            </p:cNvSpPr>
            <p:nvPr/>
          </p:nvSpPr>
          <p:spPr bwMode="auto">
            <a:xfrm>
              <a:off x="4249" y="2781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O</a:t>
              </a:r>
            </a:p>
          </p:txBody>
        </p:sp>
        <p:sp>
          <p:nvSpPr>
            <p:cNvPr id="80916" name="Oval 20"/>
            <p:cNvSpPr>
              <a:spLocks noChangeArrowheads="1"/>
            </p:cNvSpPr>
            <p:nvPr/>
          </p:nvSpPr>
          <p:spPr bwMode="auto">
            <a:xfrm>
              <a:off x="1498" y="2819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K</a:t>
              </a:r>
            </a:p>
          </p:txBody>
        </p:sp>
        <p:sp>
          <p:nvSpPr>
            <p:cNvPr id="80917" name="Oval 21"/>
            <p:cNvSpPr>
              <a:spLocks noChangeArrowheads="1"/>
            </p:cNvSpPr>
            <p:nvPr/>
          </p:nvSpPr>
          <p:spPr bwMode="auto">
            <a:xfrm>
              <a:off x="858" y="2819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J</a:t>
              </a:r>
            </a:p>
          </p:txBody>
        </p:sp>
        <p:sp>
          <p:nvSpPr>
            <p:cNvPr id="7191" name="Line 22"/>
            <p:cNvSpPr>
              <a:spLocks noChangeShapeType="1"/>
            </p:cNvSpPr>
            <p:nvPr/>
          </p:nvSpPr>
          <p:spPr bwMode="auto">
            <a:xfrm>
              <a:off x="3371" y="1067"/>
              <a:ext cx="0" cy="293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2" name="Line 23"/>
            <p:cNvSpPr>
              <a:spLocks noChangeShapeType="1"/>
            </p:cNvSpPr>
            <p:nvPr/>
          </p:nvSpPr>
          <p:spPr bwMode="auto">
            <a:xfrm flipH="1">
              <a:off x="2805" y="993"/>
              <a:ext cx="415" cy="43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3" name="Line 24"/>
            <p:cNvSpPr>
              <a:spLocks noChangeShapeType="1"/>
            </p:cNvSpPr>
            <p:nvPr/>
          </p:nvSpPr>
          <p:spPr bwMode="auto">
            <a:xfrm>
              <a:off x="3516" y="994"/>
              <a:ext cx="793" cy="49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4" name="Line 25"/>
            <p:cNvSpPr>
              <a:spLocks noChangeShapeType="1"/>
            </p:cNvSpPr>
            <p:nvPr/>
          </p:nvSpPr>
          <p:spPr bwMode="auto">
            <a:xfrm>
              <a:off x="4565" y="1694"/>
              <a:ext cx="444" cy="42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5" name="Line 26"/>
            <p:cNvSpPr>
              <a:spLocks noChangeShapeType="1"/>
            </p:cNvSpPr>
            <p:nvPr/>
          </p:nvSpPr>
          <p:spPr bwMode="auto">
            <a:xfrm>
              <a:off x="4443" y="1733"/>
              <a:ext cx="0" cy="34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6" name="Line 27"/>
            <p:cNvSpPr>
              <a:spLocks noChangeShapeType="1"/>
            </p:cNvSpPr>
            <p:nvPr/>
          </p:nvSpPr>
          <p:spPr bwMode="auto">
            <a:xfrm flipH="1">
              <a:off x="3917" y="1669"/>
              <a:ext cx="387" cy="453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7" name="Line 28"/>
            <p:cNvSpPr>
              <a:spLocks noChangeShapeType="1"/>
            </p:cNvSpPr>
            <p:nvPr/>
          </p:nvSpPr>
          <p:spPr bwMode="auto">
            <a:xfrm flipH="1">
              <a:off x="2077" y="1671"/>
              <a:ext cx="491" cy="472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8" name="Line 29"/>
            <p:cNvSpPr>
              <a:spLocks noChangeShapeType="1"/>
            </p:cNvSpPr>
            <p:nvPr/>
          </p:nvSpPr>
          <p:spPr bwMode="auto">
            <a:xfrm>
              <a:off x="2739" y="1701"/>
              <a:ext cx="151" cy="37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199" name="Line 30"/>
            <p:cNvSpPr>
              <a:spLocks noChangeShapeType="1"/>
            </p:cNvSpPr>
            <p:nvPr/>
          </p:nvSpPr>
          <p:spPr bwMode="auto">
            <a:xfrm flipH="1">
              <a:off x="4443" y="2439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0" name="Line 31"/>
            <p:cNvSpPr>
              <a:spLocks noChangeShapeType="1"/>
            </p:cNvSpPr>
            <p:nvPr/>
          </p:nvSpPr>
          <p:spPr bwMode="auto">
            <a:xfrm flipH="1">
              <a:off x="2997" y="2460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1" name="Line 32"/>
            <p:cNvSpPr>
              <a:spLocks noChangeShapeType="1"/>
            </p:cNvSpPr>
            <p:nvPr/>
          </p:nvSpPr>
          <p:spPr bwMode="auto">
            <a:xfrm flipH="1">
              <a:off x="1743" y="2424"/>
              <a:ext cx="170" cy="40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2" name="Line 33"/>
            <p:cNvSpPr>
              <a:spLocks noChangeShapeType="1"/>
            </p:cNvSpPr>
            <p:nvPr/>
          </p:nvSpPr>
          <p:spPr bwMode="auto">
            <a:xfrm>
              <a:off x="2046" y="2417"/>
              <a:ext cx="208" cy="454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3" name="Line 34"/>
            <p:cNvSpPr>
              <a:spLocks noChangeShapeType="1"/>
            </p:cNvSpPr>
            <p:nvPr/>
          </p:nvSpPr>
          <p:spPr bwMode="auto">
            <a:xfrm flipH="1">
              <a:off x="1170" y="2332"/>
              <a:ext cx="641" cy="557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4" name="Line 35"/>
            <p:cNvSpPr>
              <a:spLocks noChangeShapeType="1"/>
            </p:cNvSpPr>
            <p:nvPr/>
          </p:nvSpPr>
          <p:spPr bwMode="auto">
            <a:xfrm flipH="1">
              <a:off x="2330" y="3161"/>
              <a:ext cx="0" cy="321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5" name="Line 36"/>
            <p:cNvSpPr>
              <a:spLocks noChangeShapeType="1"/>
            </p:cNvSpPr>
            <p:nvPr/>
          </p:nvSpPr>
          <p:spPr bwMode="auto">
            <a:xfrm>
              <a:off x="2435" y="3144"/>
              <a:ext cx="463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6" name="Line 37"/>
            <p:cNvSpPr>
              <a:spLocks noChangeShapeType="1"/>
            </p:cNvSpPr>
            <p:nvPr/>
          </p:nvSpPr>
          <p:spPr bwMode="auto">
            <a:xfrm>
              <a:off x="4543" y="3099"/>
              <a:ext cx="426" cy="435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7207" name="Line 38"/>
            <p:cNvSpPr>
              <a:spLocks noChangeShapeType="1"/>
            </p:cNvSpPr>
            <p:nvPr/>
          </p:nvSpPr>
          <p:spPr bwMode="auto">
            <a:xfrm flipH="1">
              <a:off x="3998" y="3101"/>
              <a:ext cx="339" cy="388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80935" name="Oval 39"/>
            <p:cNvSpPr>
              <a:spLocks noChangeArrowheads="1"/>
            </p:cNvSpPr>
            <p:nvPr/>
          </p:nvSpPr>
          <p:spPr bwMode="auto">
            <a:xfrm>
              <a:off x="4249" y="3445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7209" name="Line 40"/>
            <p:cNvSpPr>
              <a:spLocks noChangeShapeType="1"/>
            </p:cNvSpPr>
            <p:nvPr/>
          </p:nvSpPr>
          <p:spPr bwMode="auto">
            <a:xfrm flipH="1">
              <a:off x="4443" y="3130"/>
              <a:ext cx="0" cy="359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80937" name="Oval 41"/>
            <p:cNvSpPr>
              <a:spLocks noChangeArrowheads="1"/>
            </p:cNvSpPr>
            <p:nvPr/>
          </p:nvSpPr>
          <p:spPr bwMode="auto">
            <a:xfrm>
              <a:off x="3509" y="2801"/>
              <a:ext cx="388" cy="379"/>
            </a:xfrm>
            <a:prstGeom prst="ellipse">
              <a:avLst/>
            </a:prstGeom>
            <a:solidFill>
              <a:schemeClr val="accent2"/>
            </a:solidFill>
            <a:ln w="38100" algn="ctr">
              <a:solidFill>
                <a:srgbClr val="00CC00"/>
              </a:solidFill>
              <a:round/>
              <a:headEnd/>
              <a:tailEnd/>
            </a:ln>
            <a:effectLst/>
          </p:spPr>
          <p:txBody>
            <a:bodyPr tIns="0" anchor="ctr">
              <a:spAutoFit/>
            </a:bodyPr>
            <a:lstStyle/>
            <a:p>
              <a:pPr algn="ctr">
                <a:defRPr/>
              </a:pPr>
              <a:r>
                <a:rPr lang="en-US" sz="240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</a:t>
              </a:r>
            </a:p>
          </p:txBody>
        </p:sp>
        <p:sp>
          <p:nvSpPr>
            <p:cNvPr id="7211" name="Line 42"/>
            <p:cNvSpPr>
              <a:spLocks noChangeShapeType="1"/>
            </p:cNvSpPr>
            <p:nvPr/>
          </p:nvSpPr>
          <p:spPr bwMode="auto">
            <a:xfrm>
              <a:off x="3123" y="2432"/>
              <a:ext cx="444" cy="416"/>
            </a:xfrm>
            <a:prstGeom prst="line">
              <a:avLst/>
            </a:prstGeom>
            <a:noFill/>
            <a:ln w="38100">
              <a:solidFill>
                <a:srgbClr val="66FF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t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0939" name="Text Box 43"/>
          <p:cNvSpPr txBox="1">
            <a:spLocks noChangeArrowheads="1"/>
          </p:cNvSpPr>
          <p:nvPr/>
        </p:nvSpPr>
        <p:spPr bwMode="auto">
          <a:xfrm>
            <a:off x="5921375" y="979488"/>
            <a:ext cx="1866900" cy="5334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 tIns="0">
            <a:spAutoFit/>
          </a:bodyPr>
          <a:lstStyle/>
          <a:p>
            <a:pPr algn="ctr">
              <a:defRPr/>
            </a:pPr>
            <a:r>
              <a:rPr lang="en-US" sz="32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not binary</a:t>
            </a:r>
          </a:p>
        </p:txBody>
      </p:sp>
    </p:spTree>
    <p:extLst>
      <p:ext uri="{BB962C8B-B14F-4D97-AF65-F5344CB8AC3E}">
        <p14:creationId xmlns:p14="http://schemas.microsoft.com/office/powerpoint/2010/main" xmlns="" val="615805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Other?</a:t>
            </a:r>
          </a:p>
        </p:txBody>
      </p:sp>
      <p:sp>
        <p:nvSpPr>
          <p:cNvPr id="88067" name="Oval 3"/>
          <p:cNvSpPr>
            <a:spLocks noChangeArrowheads="1"/>
          </p:cNvSpPr>
          <p:nvPr/>
        </p:nvSpPr>
        <p:spPr bwMode="auto">
          <a:xfrm>
            <a:off x="5314950" y="771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8068" name="Oval 4"/>
          <p:cNvSpPr>
            <a:spLocks noChangeArrowheads="1"/>
          </p:cNvSpPr>
          <p:nvPr/>
        </p:nvSpPr>
        <p:spPr bwMode="auto">
          <a:xfrm>
            <a:off x="7016750" y="206533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7807325" y="31527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2478088" y="3184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8071" name="Oval 7"/>
          <p:cNvSpPr>
            <a:spLocks noChangeArrowheads="1"/>
          </p:cNvSpPr>
          <p:nvPr/>
        </p:nvSpPr>
        <p:spPr bwMode="auto">
          <a:xfrm>
            <a:off x="3260725" y="20669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7337425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88073" name="Oval 9"/>
          <p:cNvSpPr>
            <a:spLocks noChangeArrowheads="1"/>
          </p:cNvSpPr>
          <p:nvPr/>
        </p:nvSpPr>
        <p:spPr bwMode="auto">
          <a:xfrm>
            <a:off x="8528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6434138" y="31369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8075" name="Oval 11"/>
          <p:cNvSpPr>
            <a:spLocks noChangeArrowheads="1"/>
          </p:cNvSpPr>
          <p:nvPr/>
        </p:nvSpPr>
        <p:spPr bwMode="auto">
          <a:xfrm>
            <a:off x="3919538" y="31686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8076" name="Oval 12"/>
          <p:cNvSpPr>
            <a:spLocks noChangeArrowheads="1"/>
          </p:cNvSpPr>
          <p:nvPr/>
        </p:nvSpPr>
        <p:spPr bwMode="auto">
          <a:xfrm>
            <a:off x="3843338" y="44608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8077" name="Oval 13"/>
          <p:cNvSpPr>
            <a:spLocks noChangeArrowheads="1"/>
          </p:cNvSpPr>
          <p:nvPr/>
        </p:nvSpPr>
        <p:spPr bwMode="auto">
          <a:xfrm>
            <a:off x="3046413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6369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2033588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 flipH="1">
            <a:off x="3795713" y="1233488"/>
            <a:ext cx="1587500" cy="960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>
            <a:off x="5822950" y="1295400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>
            <a:off x="7473950" y="2616200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 flipH="1">
            <a:off x="6850063" y="2635250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2924175" y="2595563"/>
            <a:ext cx="493713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>
            <a:off x="3705225" y="2627313"/>
            <a:ext cx="360363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 flipH="1">
            <a:off x="6677025" y="3722688"/>
            <a:ext cx="0" cy="67468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 flipH="1">
            <a:off x="4157663" y="3741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0" name="Line 24"/>
          <p:cNvSpPr>
            <a:spLocks noChangeShapeType="1"/>
          </p:cNvSpPr>
          <p:nvPr/>
        </p:nvSpPr>
        <p:spPr bwMode="auto">
          <a:xfrm flipH="1">
            <a:off x="2422525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>
            <a:off x="2903538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2" name="Line 26"/>
          <p:cNvSpPr>
            <a:spLocks noChangeShapeType="1"/>
          </p:cNvSpPr>
          <p:nvPr/>
        </p:nvSpPr>
        <p:spPr bwMode="auto">
          <a:xfrm>
            <a:off x="8243888" y="3689350"/>
            <a:ext cx="422275" cy="7064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H="1">
            <a:off x="7739063" y="3738563"/>
            <a:ext cx="238125" cy="6477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8092" name="Oval 28"/>
          <p:cNvSpPr>
            <a:spLocks noChangeArrowheads="1"/>
          </p:cNvSpPr>
          <p:nvPr/>
        </p:nvSpPr>
        <p:spPr bwMode="auto">
          <a:xfrm>
            <a:off x="4716463" y="44481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4365" name="Line 29"/>
          <p:cNvSpPr>
            <a:spLocks noChangeShapeType="1"/>
          </p:cNvSpPr>
          <p:nvPr/>
        </p:nvSpPr>
        <p:spPr bwMode="auto">
          <a:xfrm>
            <a:off x="4389438" y="3741738"/>
            <a:ext cx="48101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8094" name="Oval 30"/>
          <p:cNvSpPr>
            <a:spLocks noChangeArrowheads="1"/>
          </p:cNvSpPr>
          <p:nvPr/>
        </p:nvSpPr>
        <p:spPr bwMode="auto">
          <a:xfrm>
            <a:off x="475037" y="517525"/>
            <a:ext cx="1530350" cy="777875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88095" name="Oval 31"/>
          <p:cNvSpPr>
            <a:spLocks noChangeArrowheads="1"/>
          </p:cNvSpPr>
          <p:nvPr/>
        </p:nvSpPr>
        <p:spPr bwMode="auto">
          <a:xfrm>
            <a:off x="5621338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5929313" y="3575050"/>
            <a:ext cx="600075" cy="8255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63594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9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Other?</a:t>
            </a:r>
          </a:p>
        </p:txBody>
      </p:sp>
      <p:sp>
        <p:nvSpPr>
          <p:cNvPr id="88067" name="Oval 3"/>
          <p:cNvSpPr>
            <a:spLocks noChangeArrowheads="1"/>
          </p:cNvSpPr>
          <p:nvPr/>
        </p:nvSpPr>
        <p:spPr bwMode="auto">
          <a:xfrm>
            <a:off x="5314950" y="771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8068" name="Oval 4"/>
          <p:cNvSpPr>
            <a:spLocks noChangeArrowheads="1"/>
          </p:cNvSpPr>
          <p:nvPr/>
        </p:nvSpPr>
        <p:spPr bwMode="auto">
          <a:xfrm>
            <a:off x="7016750" y="206533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7807325" y="31527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2478088" y="3184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8071" name="Oval 7"/>
          <p:cNvSpPr>
            <a:spLocks noChangeArrowheads="1"/>
          </p:cNvSpPr>
          <p:nvPr/>
        </p:nvSpPr>
        <p:spPr bwMode="auto">
          <a:xfrm>
            <a:off x="3260725" y="20669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7337425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88073" name="Oval 9"/>
          <p:cNvSpPr>
            <a:spLocks noChangeArrowheads="1"/>
          </p:cNvSpPr>
          <p:nvPr/>
        </p:nvSpPr>
        <p:spPr bwMode="auto">
          <a:xfrm>
            <a:off x="8528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6434138" y="31369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8075" name="Oval 11"/>
          <p:cNvSpPr>
            <a:spLocks noChangeArrowheads="1"/>
          </p:cNvSpPr>
          <p:nvPr/>
        </p:nvSpPr>
        <p:spPr bwMode="auto">
          <a:xfrm>
            <a:off x="3919538" y="31686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8076" name="Oval 12"/>
          <p:cNvSpPr>
            <a:spLocks noChangeArrowheads="1"/>
          </p:cNvSpPr>
          <p:nvPr/>
        </p:nvSpPr>
        <p:spPr bwMode="auto">
          <a:xfrm>
            <a:off x="3843338" y="44608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8077" name="Oval 13"/>
          <p:cNvSpPr>
            <a:spLocks noChangeArrowheads="1"/>
          </p:cNvSpPr>
          <p:nvPr/>
        </p:nvSpPr>
        <p:spPr bwMode="auto">
          <a:xfrm>
            <a:off x="3046413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6369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2033588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4352" name="Line 16"/>
          <p:cNvSpPr>
            <a:spLocks noChangeShapeType="1"/>
          </p:cNvSpPr>
          <p:nvPr/>
        </p:nvSpPr>
        <p:spPr bwMode="auto">
          <a:xfrm flipH="1">
            <a:off x="3795713" y="1233488"/>
            <a:ext cx="1587500" cy="960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3" name="Line 17"/>
          <p:cNvSpPr>
            <a:spLocks noChangeShapeType="1"/>
          </p:cNvSpPr>
          <p:nvPr/>
        </p:nvSpPr>
        <p:spPr bwMode="auto">
          <a:xfrm>
            <a:off x="5822950" y="1295400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>
            <a:off x="7473950" y="2616200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 flipH="1">
            <a:off x="6850063" y="2635250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2924175" y="2595563"/>
            <a:ext cx="493713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>
            <a:off x="3705225" y="2627313"/>
            <a:ext cx="360363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 flipH="1">
            <a:off x="6677025" y="3722688"/>
            <a:ext cx="0" cy="67468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 flipH="1">
            <a:off x="4157663" y="3741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0" name="Line 24"/>
          <p:cNvSpPr>
            <a:spLocks noChangeShapeType="1"/>
          </p:cNvSpPr>
          <p:nvPr/>
        </p:nvSpPr>
        <p:spPr bwMode="auto">
          <a:xfrm flipH="1">
            <a:off x="2422525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1" name="Line 25"/>
          <p:cNvSpPr>
            <a:spLocks noChangeShapeType="1"/>
          </p:cNvSpPr>
          <p:nvPr/>
        </p:nvSpPr>
        <p:spPr bwMode="auto">
          <a:xfrm>
            <a:off x="2903538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2" name="Line 26"/>
          <p:cNvSpPr>
            <a:spLocks noChangeShapeType="1"/>
          </p:cNvSpPr>
          <p:nvPr/>
        </p:nvSpPr>
        <p:spPr bwMode="auto">
          <a:xfrm>
            <a:off x="8243888" y="3689350"/>
            <a:ext cx="422275" cy="7064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 flipH="1">
            <a:off x="7739063" y="3738563"/>
            <a:ext cx="238125" cy="6477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8092" name="Oval 28"/>
          <p:cNvSpPr>
            <a:spLocks noChangeArrowheads="1"/>
          </p:cNvSpPr>
          <p:nvPr/>
        </p:nvSpPr>
        <p:spPr bwMode="auto">
          <a:xfrm>
            <a:off x="4716463" y="44481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4365" name="Line 29"/>
          <p:cNvSpPr>
            <a:spLocks noChangeShapeType="1"/>
          </p:cNvSpPr>
          <p:nvPr/>
        </p:nvSpPr>
        <p:spPr bwMode="auto">
          <a:xfrm>
            <a:off x="4389438" y="3741738"/>
            <a:ext cx="48101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8094" name="Oval 30"/>
          <p:cNvSpPr>
            <a:spLocks noChangeArrowheads="1"/>
          </p:cNvSpPr>
          <p:nvPr/>
        </p:nvSpPr>
        <p:spPr bwMode="auto">
          <a:xfrm>
            <a:off x="475037" y="517525"/>
            <a:ext cx="1530350" cy="777875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88095" name="Oval 31"/>
          <p:cNvSpPr>
            <a:spLocks noChangeArrowheads="1"/>
          </p:cNvSpPr>
          <p:nvPr/>
        </p:nvSpPr>
        <p:spPr bwMode="auto">
          <a:xfrm>
            <a:off x="5621338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4368" name="Line 32"/>
          <p:cNvSpPr>
            <a:spLocks noChangeShapeType="1"/>
          </p:cNvSpPr>
          <p:nvPr/>
        </p:nvSpPr>
        <p:spPr bwMode="auto">
          <a:xfrm flipH="1">
            <a:off x="5929313" y="3575050"/>
            <a:ext cx="600075" cy="8255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5037" y="5805264"/>
            <a:ext cx="7353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- Every node has exactly two children in all levels,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except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the last level.  </a:t>
            </a:r>
            <a:endParaRPr lang="en-US" dirty="0" smtClean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Nodes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in last level have 0 </a:t>
            </a:r>
            <a:r>
              <a:rPr lang="en-US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children</a:t>
            </a:r>
            <a:endParaRPr lang="en-US" dirty="0"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114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9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</a:t>
            </a:r>
            <a:b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Complete </a:t>
            </a:r>
            <a:b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or Other?</a:t>
            </a:r>
          </a:p>
        </p:txBody>
      </p:sp>
      <p:sp>
        <p:nvSpPr>
          <p:cNvPr id="86019" name="Oval 3"/>
          <p:cNvSpPr>
            <a:spLocks noChangeArrowheads="1"/>
          </p:cNvSpPr>
          <p:nvPr/>
        </p:nvSpPr>
        <p:spPr bwMode="auto">
          <a:xfrm>
            <a:off x="5314950" y="771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6020" name="Oval 4"/>
          <p:cNvSpPr>
            <a:spLocks noChangeArrowheads="1"/>
          </p:cNvSpPr>
          <p:nvPr/>
        </p:nvSpPr>
        <p:spPr bwMode="auto">
          <a:xfrm>
            <a:off x="7016750" y="206533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6021" name="Oval 5"/>
          <p:cNvSpPr>
            <a:spLocks noChangeArrowheads="1"/>
          </p:cNvSpPr>
          <p:nvPr/>
        </p:nvSpPr>
        <p:spPr bwMode="auto">
          <a:xfrm>
            <a:off x="7807325" y="31527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6022" name="Oval 6"/>
          <p:cNvSpPr>
            <a:spLocks noChangeArrowheads="1"/>
          </p:cNvSpPr>
          <p:nvPr/>
        </p:nvSpPr>
        <p:spPr bwMode="auto">
          <a:xfrm>
            <a:off x="2478088" y="3184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6023" name="Oval 7"/>
          <p:cNvSpPr>
            <a:spLocks noChangeArrowheads="1"/>
          </p:cNvSpPr>
          <p:nvPr/>
        </p:nvSpPr>
        <p:spPr bwMode="auto">
          <a:xfrm>
            <a:off x="3260725" y="20669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6024" name="Oval 8"/>
          <p:cNvSpPr>
            <a:spLocks noChangeArrowheads="1"/>
          </p:cNvSpPr>
          <p:nvPr/>
        </p:nvSpPr>
        <p:spPr bwMode="auto">
          <a:xfrm>
            <a:off x="7337425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86025" name="Oval 9"/>
          <p:cNvSpPr>
            <a:spLocks noChangeArrowheads="1"/>
          </p:cNvSpPr>
          <p:nvPr/>
        </p:nvSpPr>
        <p:spPr bwMode="auto">
          <a:xfrm>
            <a:off x="2508250" y="55149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86026" name="Oval 10"/>
          <p:cNvSpPr>
            <a:spLocks noChangeArrowheads="1"/>
          </p:cNvSpPr>
          <p:nvPr/>
        </p:nvSpPr>
        <p:spPr bwMode="auto">
          <a:xfrm>
            <a:off x="8528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6027" name="Oval 11"/>
          <p:cNvSpPr>
            <a:spLocks noChangeArrowheads="1"/>
          </p:cNvSpPr>
          <p:nvPr/>
        </p:nvSpPr>
        <p:spPr bwMode="auto">
          <a:xfrm>
            <a:off x="6434138" y="31369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>
            <a:off x="3919538" y="31686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>
            <a:off x="1382713" y="55149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86030" name="Oval 14"/>
          <p:cNvSpPr>
            <a:spLocks noChangeArrowheads="1"/>
          </p:cNvSpPr>
          <p:nvPr/>
        </p:nvSpPr>
        <p:spPr bwMode="auto">
          <a:xfrm>
            <a:off x="3843338" y="44608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>
            <a:off x="3046413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6032" name="Oval 16"/>
          <p:cNvSpPr>
            <a:spLocks noChangeArrowheads="1"/>
          </p:cNvSpPr>
          <p:nvPr/>
        </p:nvSpPr>
        <p:spPr bwMode="auto">
          <a:xfrm>
            <a:off x="6369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2033588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3795713" y="1233488"/>
            <a:ext cx="1587500" cy="960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5822950" y="1295400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7473950" y="2616200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6850063" y="2635250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 flipH="1">
            <a:off x="2924175" y="2595563"/>
            <a:ext cx="493713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705225" y="2627313"/>
            <a:ext cx="360363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H="1">
            <a:off x="6677025" y="3722688"/>
            <a:ext cx="0" cy="67468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H="1">
            <a:off x="4157663" y="3741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 flipH="1">
            <a:off x="2422525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2903538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H="1">
            <a:off x="1855788" y="4929188"/>
            <a:ext cx="330200" cy="6286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>
            <a:off x="2397125" y="4976813"/>
            <a:ext cx="285750" cy="5556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>
            <a:off x="8243888" y="3689350"/>
            <a:ext cx="422275" cy="7064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 flipH="1">
            <a:off x="7739063" y="3738563"/>
            <a:ext cx="238125" cy="6477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6048" name="Oval 32"/>
          <p:cNvSpPr>
            <a:spLocks noChangeArrowheads="1"/>
          </p:cNvSpPr>
          <p:nvPr/>
        </p:nvSpPr>
        <p:spPr bwMode="auto">
          <a:xfrm>
            <a:off x="4716463" y="44481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>
            <a:off x="4389438" y="3741738"/>
            <a:ext cx="48101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6050" name="Oval 34"/>
          <p:cNvSpPr>
            <a:spLocks noChangeArrowheads="1"/>
          </p:cNvSpPr>
          <p:nvPr/>
        </p:nvSpPr>
        <p:spPr bwMode="auto">
          <a:xfrm>
            <a:off x="381000" y="1612851"/>
            <a:ext cx="2894013" cy="808037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86051" name="Oval 35"/>
          <p:cNvSpPr>
            <a:spLocks noChangeArrowheads="1"/>
          </p:cNvSpPr>
          <p:nvPr/>
        </p:nvSpPr>
        <p:spPr bwMode="auto">
          <a:xfrm>
            <a:off x="5621338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5929313" y="3575050"/>
            <a:ext cx="600075" cy="8255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4647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 of Trees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tree is a data structure. It is used for</a:t>
            </a:r>
          </a:p>
          <a:p>
            <a:pPr lvl="1"/>
            <a:r>
              <a:rPr lang="en-US" dirty="0"/>
              <a:t>storing files</a:t>
            </a:r>
          </a:p>
          <a:p>
            <a:pPr lvl="1"/>
            <a:r>
              <a:rPr lang="en-US" dirty="0" smtClean="0"/>
              <a:t>text </a:t>
            </a:r>
            <a:r>
              <a:rPr lang="en-US" dirty="0"/>
              <a:t>processing</a:t>
            </a:r>
          </a:p>
          <a:p>
            <a:pPr lvl="1"/>
            <a:r>
              <a:rPr lang="en-US" dirty="0"/>
              <a:t>searching algorithms</a:t>
            </a:r>
          </a:p>
          <a:p>
            <a:r>
              <a:rPr lang="en-US" b="1" dirty="0">
                <a:solidFill>
                  <a:srgbClr val="FF0000"/>
                </a:solidFill>
              </a:rPr>
              <a:t>A tree can be defined non-recursively or recursively</a:t>
            </a:r>
            <a:r>
              <a:rPr lang="en-US" b="1" dirty="0" smtClean="0">
                <a:solidFill>
                  <a:srgbClr val="FF0000"/>
                </a:solidFill>
              </a:rPr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9950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</a:t>
            </a:r>
            <a:b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Complete </a:t>
            </a:r>
            <a:b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or Other?</a:t>
            </a:r>
          </a:p>
        </p:txBody>
      </p:sp>
      <p:sp>
        <p:nvSpPr>
          <p:cNvPr id="86019" name="Oval 3"/>
          <p:cNvSpPr>
            <a:spLocks noChangeArrowheads="1"/>
          </p:cNvSpPr>
          <p:nvPr/>
        </p:nvSpPr>
        <p:spPr bwMode="auto">
          <a:xfrm>
            <a:off x="5314950" y="771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6020" name="Oval 4"/>
          <p:cNvSpPr>
            <a:spLocks noChangeArrowheads="1"/>
          </p:cNvSpPr>
          <p:nvPr/>
        </p:nvSpPr>
        <p:spPr bwMode="auto">
          <a:xfrm>
            <a:off x="7016750" y="206533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6021" name="Oval 5"/>
          <p:cNvSpPr>
            <a:spLocks noChangeArrowheads="1"/>
          </p:cNvSpPr>
          <p:nvPr/>
        </p:nvSpPr>
        <p:spPr bwMode="auto">
          <a:xfrm>
            <a:off x="7807325" y="31527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6022" name="Oval 6"/>
          <p:cNvSpPr>
            <a:spLocks noChangeArrowheads="1"/>
          </p:cNvSpPr>
          <p:nvPr/>
        </p:nvSpPr>
        <p:spPr bwMode="auto">
          <a:xfrm>
            <a:off x="2478088" y="31845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6023" name="Oval 7"/>
          <p:cNvSpPr>
            <a:spLocks noChangeArrowheads="1"/>
          </p:cNvSpPr>
          <p:nvPr/>
        </p:nvSpPr>
        <p:spPr bwMode="auto">
          <a:xfrm>
            <a:off x="3260725" y="20669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6024" name="Oval 8"/>
          <p:cNvSpPr>
            <a:spLocks noChangeArrowheads="1"/>
          </p:cNvSpPr>
          <p:nvPr/>
        </p:nvSpPr>
        <p:spPr bwMode="auto">
          <a:xfrm>
            <a:off x="7337425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  <p:sp>
        <p:nvSpPr>
          <p:cNvPr id="86025" name="Oval 9"/>
          <p:cNvSpPr>
            <a:spLocks noChangeArrowheads="1"/>
          </p:cNvSpPr>
          <p:nvPr/>
        </p:nvSpPr>
        <p:spPr bwMode="auto">
          <a:xfrm>
            <a:off x="2508250" y="55149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86026" name="Oval 10"/>
          <p:cNvSpPr>
            <a:spLocks noChangeArrowheads="1"/>
          </p:cNvSpPr>
          <p:nvPr/>
        </p:nvSpPr>
        <p:spPr bwMode="auto">
          <a:xfrm>
            <a:off x="8528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6027" name="Oval 11"/>
          <p:cNvSpPr>
            <a:spLocks noChangeArrowheads="1"/>
          </p:cNvSpPr>
          <p:nvPr/>
        </p:nvSpPr>
        <p:spPr bwMode="auto">
          <a:xfrm>
            <a:off x="6434138" y="31369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6028" name="Oval 12"/>
          <p:cNvSpPr>
            <a:spLocks noChangeArrowheads="1"/>
          </p:cNvSpPr>
          <p:nvPr/>
        </p:nvSpPr>
        <p:spPr bwMode="auto">
          <a:xfrm>
            <a:off x="3919538" y="31686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6029" name="Oval 13"/>
          <p:cNvSpPr>
            <a:spLocks noChangeArrowheads="1"/>
          </p:cNvSpPr>
          <p:nvPr/>
        </p:nvSpPr>
        <p:spPr bwMode="auto">
          <a:xfrm>
            <a:off x="1382713" y="55149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86030" name="Oval 14"/>
          <p:cNvSpPr>
            <a:spLocks noChangeArrowheads="1"/>
          </p:cNvSpPr>
          <p:nvPr/>
        </p:nvSpPr>
        <p:spPr bwMode="auto">
          <a:xfrm>
            <a:off x="3843338" y="44608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6031" name="Oval 15"/>
          <p:cNvSpPr>
            <a:spLocks noChangeArrowheads="1"/>
          </p:cNvSpPr>
          <p:nvPr/>
        </p:nvSpPr>
        <p:spPr bwMode="auto">
          <a:xfrm>
            <a:off x="3046413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6032" name="Oval 16"/>
          <p:cNvSpPr>
            <a:spLocks noChangeArrowheads="1"/>
          </p:cNvSpPr>
          <p:nvPr/>
        </p:nvSpPr>
        <p:spPr bwMode="auto">
          <a:xfrm>
            <a:off x="6369050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6033" name="Oval 17"/>
          <p:cNvSpPr>
            <a:spLocks noChangeArrowheads="1"/>
          </p:cNvSpPr>
          <p:nvPr/>
        </p:nvSpPr>
        <p:spPr bwMode="auto">
          <a:xfrm>
            <a:off x="2033588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3795713" y="1233488"/>
            <a:ext cx="1587500" cy="96043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5822950" y="1295400"/>
            <a:ext cx="1289050" cy="8842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>
            <a:off x="7473950" y="2616200"/>
            <a:ext cx="523875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6850063" y="2635250"/>
            <a:ext cx="344487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 flipH="1">
            <a:off x="2924175" y="2595563"/>
            <a:ext cx="493713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3705225" y="2627313"/>
            <a:ext cx="360363" cy="5842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2" name="Line 24"/>
          <p:cNvSpPr>
            <a:spLocks noChangeShapeType="1"/>
          </p:cNvSpPr>
          <p:nvPr/>
        </p:nvSpPr>
        <p:spPr bwMode="auto">
          <a:xfrm flipH="1">
            <a:off x="6677025" y="3722688"/>
            <a:ext cx="0" cy="674687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3" name="Line 25"/>
          <p:cNvSpPr>
            <a:spLocks noChangeShapeType="1"/>
          </p:cNvSpPr>
          <p:nvPr/>
        </p:nvSpPr>
        <p:spPr bwMode="auto">
          <a:xfrm flipH="1">
            <a:off x="4157663" y="3741738"/>
            <a:ext cx="15875" cy="7048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4" name="Line 26"/>
          <p:cNvSpPr>
            <a:spLocks noChangeShapeType="1"/>
          </p:cNvSpPr>
          <p:nvPr/>
        </p:nvSpPr>
        <p:spPr bwMode="auto">
          <a:xfrm flipH="1">
            <a:off x="2422525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5" name="Line 27"/>
          <p:cNvSpPr>
            <a:spLocks noChangeShapeType="1"/>
          </p:cNvSpPr>
          <p:nvPr/>
        </p:nvSpPr>
        <p:spPr bwMode="auto">
          <a:xfrm>
            <a:off x="2903538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6" name="Line 28"/>
          <p:cNvSpPr>
            <a:spLocks noChangeShapeType="1"/>
          </p:cNvSpPr>
          <p:nvPr/>
        </p:nvSpPr>
        <p:spPr bwMode="auto">
          <a:xfrm flipH="1">
            <a:off x="1855788" y="4929188"/>
            <a:ext cx="330200" cy="6286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>
            <a:off x="2397125" y="4976813"/>
            <a:ext cx="285750" cy="5556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8" name="Line 30"/>
          <p:cNvSpPr>
            <a:spLocks noChangeShapeType="1"/>
          </p:cNvSpPr>
          <p:nvPr/>
        </p:nvSpPr>
        <p:spPr bwMode="auto">
          <a:xfrm>
            <a:off x="8243888" y="3689350"/>
            <a:ext cx="422275" cy="7064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12319" name="Line 31"/>
          <p:cNvSpPr>
            <a:spLocks noChangeShapeType="1"/>
          </p:cNvSpPr>
          <p:nvPr/>
        </p:nvSpPr>
        <p:spPr bwMode="auto">
          <a:xfrm flipH="1">
            <a:off x="7739063" y="3738563"/>
            <a:ext cx="238125" cy="6477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6048" name="Oval 32"/>
          <p:cNvSpPr>
            <a:spLocks noChangeArrowheads="1"/>
          </p:cNvSpPr>
          <p:nvPr/>
        </p:nvSpPr>
        <p:spPr bwMode="auto">
          <a:xfrm>
            <a:off x="4716463" y="444817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12321" name="Line 33"/>
          <p:cNvSpPr>
            <a:spLocks noChangeShapeType="1"/>
          </p:cNvSpPr>
          <p:nvPr/>
        </p:nvSpPr>
        <p:spPr bwMode="auto">
          <a:xfrm>
            <a:off x="4389438" y="3741738"/>
            <a:ext cx="48101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6050" name="Oval 34"/>
          <p:cNvSpPr>
            <a:spLocks noChangeArrowheads="1"/>
          </p:cNvSpPr>
          <p:nvPr/>
        </p:nvSpPr>
        <p:spPr bwMode="auto">
          <a:xfrm>
            <a:off x="381000" y="1612851"/>
            <a:ext cx="2894013" cy="808037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86051" name="Oval 35"/>
          <p:cNvSpPr>
            <a:spLocks noChangeArrowheads="1"/>
          </p:cNvSpPr>
          <p:nvPr/>
        </p:nvSpPr>
        <p:spPr bwMode="auto">
          <a:xfrm>
            <a:off x="5621338" y="4373563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12324" name="Line 36"/>
          <p:cNvSpPr>
            <a:spLocks noChangeShapeType="1"/>
          </p:cNvSpPr>
          <p:nvPr/>
        </p:nvSpPr>
        <p:spPr bwMode="auto">
          <a:xfrm flipH="1">
            <a:off x="5929313" y="3575050"/>
            <a:ext cx="600075" cy="8255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76675" y="5516473"/>
            <a:ext cx="487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Complete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- Full up to second last level and last level is 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filled </a:t>
            </a:r>
            <a:r>
              <a:rPr 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from left to right</a:t>
            </a:r>
          </a:p>
        </p:txBody>
      </p:sp>
    </p:spTree>
    <p:extLst>
      <p:ext uri="{BB962C8B-B14F-4D97-AF65-F5344CB8AC3E}">
        <p14:creationId xmlns:p14="http://schemas.microsoft.com/office/powerpoint/2010/main" xmlns="" val="4111323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  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other?</a:t>
            </a:r>
          </a:p>
        </p:txBody>
      </p:sp>
      <p:sp>
        <p:nvSpPr>
          <p:cNvPr id="81923" name="Oval 3"/>
          <p:cNvSpPr>
            <a:spLocks noChangeArrowheads="1"/>
          </p:cNvSpPr>
          <p:nvPr/>
        </p:nvSpPr>
        <p:spPr bwMode="auto">
          <a:xfrm>
            <a:off x="4505325" y="10556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1924" name="Oval 4"/>
          <p:cNvSpPr>
            <a:spLocks noChangeArrowheads="1"/>
          </p:cNvSpPr>
          <p:nvPr/>
        </p:nvSpPr>
        <p:spPr bwMode="auto">
          <a:xfrm>
            <a:off x="6221413" y="20955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1925" name="Oval 5"/>
          <p:cNvSpPr>
            <a:spLocks noChangeArrowheads="1"/>
          </p:cNvSpPr>
          <p:nvPr/>
        </p:nvSpPr>
        <p:spPr bwMode="auto">
          <a:xfrm>
            <a:off x="6221413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1926" name="Oval 6"/>
          <p:cNvSpPr>
            <a:spLocks noChangeArrowheads="1"/>
          </p:cNvSpPr>
          <p:nvPr/>
        </p:nvSpPr>
        <p:spPr bwMode="auto">
          <a:xfrm>
            <a:off x="2268538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1927" name="Oval 7"/>
          <p:cNvSpPr>
            <a:spLocks noChangeArrowheads="1"/>
          </p:cNvSpPr>
          <p:nvPr/>
        </p:nvSpPr>
        <p:spPr bwMode="auto">
          <a:xfrm>
            <a:off x="3425825" y="20955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1928" name="Oval 8"/>
          <p:cNvSpPr>
            <a:spLocks noChangeArrowheads="1"/>
          </p:cNvSpPr>
          <p:nvPr/>
        </p:nvSpPr>
        <p:spPr bwMode="auto">
          <a:xfrm>
            <a:off x="5330825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1929" name="Oval 9"/>
          <p:cNvSpPr>
            <a:spLocks noChangeArrowheads="1"/>
          </p:cNvSpPr>
          <p:nvPr/>
        </p:nvSpPr>
        <p:spPr bwMode="auto">
          <a:xfrm>
            <a:off x="3992563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81930" name="Oval 10"/>
          <p:cNvSpPr>
            <a:spLocks noChangeArrowheads="1"/>
          </p:cNvSpPr>
          <p:nvPr/>
        </p:nvSpPr>
        <p:spPr bwMode="auto">
          <a:xfrm>
            <a:off x="7226300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1931" name="Oval 11"/>
          <p:cNvSpPr>
            <a:spLocks noChangeArrowheads="1"/>
          </p:cNvSpPr>
          <p:nvPr/>
        </p:nvSpPr>
        <p:spPr bwMode="auto">
          <a:xfrm>
            <a:off x="5203825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1932" name="Oval 12"/>
          <p:cNvSpPr>
            <a:spLocks noChangeArrowheads="1"/>
          </p:cNvSpPr>
          <p:nvPr/>
        </p:nvSpPr>
        <p:spPr bwMode="auto">
          <a:xfrm>
            <a:off x="3933825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1933" name="Oval 13"/>
          <p:cNvSpPr>
            <a:spLocks noChangeArrowheads="1"/>
          </p:cNvSpPr>
          <p:nvPr/>
        </p:nvSpPr>
        <p:spPr bwMode="auto">
          <a:xfrm>
            <a:off x="2867025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81934" name="Oval 14"/>
          <p:cNvSpPr>
            <a:spLocks noChangeArrowheads="1"/>
          </p:cNvSpPr>
          <p:nvPr/>
        </p:nvSpPr>
        <p:spPr bwMode="auto">
          <a:xfrm>
            <a:off x="3933825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1935" name="Oval 15"/>
          <p:cNvSpPr>
            <a:spLocks noChangeArrowheads="1"/>
          </p:cNvSpPr>
          <p:nvPr/>
        </p:nvSpPr>
        <p:spPr bwMode="auto">
          <a:xfrm>
            <a:off x="2867025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1936" name="Oval 16"/>
          <p:cNvSpPr>
            <a:spLocks noChangeArrowheads="1"/>
          </p:cNvSpPr>
          <p:nvPr/>
        </p:nvSpPr>
        <p:spPr bwMode="auto">
          <a:xfrm>
            <a:off x="6221413" y="43561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1937" name="Oval 17"/>
          <p:cNvSpPr>
            <a:spLocks noChangeArrowheads="1"/>
          </p:cNvSpPr>
          <p:nvPr/>
        </p:nvSpPr>
        <p:spPr bwMode="auto">
          <a:xfrm>
            <a:off x="1854200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>
            <a:off x="3929063" y="1517650"/>
            <a:ext cx="658812" cy="69056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5057775" y="1519238"/>
            <a:ext cx="1258888" cy="779462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>
            <a:off x="6529388" y="2692400"/>
            <a:ext cx="0" cy="5540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 flipH="1">
            <a:off x="5694363" y="2590800"/>
            <a:ext cx="614362" cy="7191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2773363" y="2593975"/>
            <a:ext cx="77946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3824288" y="2641600"/>
            <a:ext cx="239712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6529388" y="3813175"/>
            <a:ext cx="0" cy="56991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 flipH="1">
            <a:off x="4233863" y="3846513"/>
            <a:ext cx="0" cy="569912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 flipH="1">
            <a:off x="2243138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2724150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 flipH="1">
            <a:off x="3175000" y="4959350"/>
            <a:ext cx="0" cy="50958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>
            <a:off x="3341688" y="4932363"/>
            <a:ext cx="735012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2" name="Line 30"/>
          <p:cNvSpPr>
            <a:spLocks noChangeShapeType="1"/>
          </p:cNvSpPr>
          <p:nvPr/>
        </p:nvSpPr>
        <p:spPr bwMode="auto">
          <a:xfrm>
            <a:off x="6688138" y="4860925"/>
            <a:ext cx="676275" cy="69056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 flipH="1">
            <a:off x="5822950" y="4864100"/>
            <a:ext cx="538163" cy="6159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auto">
          <a:xfrm>
            <a:off x="5046663" y="43878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8225" name="Line 33"/>
          <p:cNvSpPr>
            <a:spLocks noChangeShapeType="1"/>
          </p:cNvSpPr>
          <p:nvPr/>
        </p:nvSpPr>
        <p:spPr bwMode="auto">
          <a:xfrm>
            <a:off x="4433888" y="3802063"/>
            <a:ext cx="704850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363663" y="1721643"/>
            <a:ext cx="1574800" cy="747713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xmlns="" val="339249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2625" y="609600"/>
            <a:ext cx="2593975" cy="2162175"/>
          </a:xfrm>
          <a:solidFill>
            <a:srgbClr val="FFFFFF"/>
          </a:solidFill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Full, Complete or   </a:t>
            </a:r>
            <a:r>
              <a:rPr lang="en-US" sz="36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other?</a:t>
            </a:r>
          </a:p>
        </p:txBody>
      </p:sp>
      <p:sp>
        <p:nvSpPr>
          <p:cNvPr id="81923" name="Oval 3"/>
          <p:cNvSpPr>
            <a:spLocks noChangeArrowheads="1"/>
          </p:cNvSpPr>
          <p:nvPr/>
        </p:nvSpPr>
        <p:spPr bwMode="auto">
          <a:xfrm>
            <a:off x="4505325" y="10556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81924" name="Oval 4"/>
          <p:cNvSpPr>
            <a:spLocks noChangeArrowheads="1"/>
          </p:cNvSpPr>
          <p:nvPr/>
        </p:nvSpPr>
        <p:spPr bwMode="auto">
          <a:xfrm>
            <a:off x="6221413" y="20955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  <p:sp>
        <p:nvSpPr>
          <p:cNvPr id="81925" name="Oval 5"/>
          <p:cNvSpPr>
            <a:spLocks noChangeArrowheads="1"/>
          </p:cNvSpPr>
          <p:nvPr/>
        </p:nvSpPr>
        <p:spPr bwMode="auto">
          <a:xfrm>
            <a:off x="6221413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F</a:t>
            </a:r>
          </a:p>
        </p:txBody>
      </p:sp>
      <p:sp>
        <p:nvSpPr>
          <p:cNvPr id="81926" name="Oval 6"/>
          <p:cNvSpPr>
            <a:spLocks noChangeArrowheads="1"/>
          </p:cNvSpPr>
          <p:nvPr/>
        </p:nvSpPr>
        <p:spPr bwMode="auto">
          <a:xfrm>
            <a:off x="2268538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81927" name="Oval 7"/>
          <p:cNvSpPr>
            <a:spLocks noChangeArrowheads="1"/>
          </p:cNvSpPr>
          <p:nvPr/>
        </p:nvSpPr>
        <p:spPr bwMode="auto">
          <a:xfrm>
            <a:off x="3425825" y="20955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81928" name="Oval 8"/>
          <p:cNvSpPr>
            <a:spLocks noChangeArrowheads="1"/>
          </p:cNvSpPr>
          <p:nvPr/>
        </p:nvSpPr>
        <p:spPr bwMode="auto">
          <a:xfrm>
            <a:off x="5330825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R</a:t>
            </a:r>
          </a:p>
        </p:txBody>
      </p:sp>
      <p:sp>
        <p:nvSpPr>
          <p:cNvPr id="81929" name="Oval 9"/>
          <p:cNvSpPr>
            <a:spLocks noChangeArrowheads="1"/>
          </p:cNvSpPr>
          <p:nvPr/>
        </p:nvSpPr>
        <p:spPr bwMode="auto">
          <a:xfrm>
            <a:off x="3992563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S</a:t>
            </a:r>
          </a:p>
        </p:txBody>
      </p:sp>
      <p:sp>
        <p:nvSpPr>
          <p:cNvPr id="81930" name="Oval 10"/>
          <p:cNvSpPr>
            <a:spLocks noChangeArrowheads="1"/>
          </p:cNvSpPr>
          <p:nvPr/>
        </p:nvSpPr>
        <p:spPr bwMode="auto">
          <a:xfrm>
            <a:off x="7226300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81931" name="Oval 11"/>
          <p:cNvSpPr>
            <a:spLocks noChangeArrowheads="1"/>
          </p:cNvSpPr>
          <p:nvPr/>
        </p:nvSpPr>
        <p:spPr bwMode="auto">
          <a:xfrm>
            <a:off x="5203825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81932" name="Oval 12"/>
          <p:cNvSpPr>
            <a:spLocks noChangeArrowheads="1"/>
          </p:cNvSpPr>
          <p:nvPr/>
        </p:nvSpPr>
        <p:spPr bwMode="auto">
          <a:xfrm>
            <a:off x="3933825" y="3227388"/>
            <a:ext cx="615950" cy="601662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81933" name="Oval 13"/>
          <p:cNvSpPr>
            <a:spLocks noChangeArrowheads="1"/>
          </p:cNvSpPr>
          <p:nvPr/>
        </p:nvSpPr>
        <p:spPr bwMode="auto">
          <a:xfrm>
            <a:off x="2867025" y="54102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T</a:t>
            </a:r>
          </a:p>
        </p:txBody>
      </p:sp>
      <p:sp>
        <p:nvSpPr>
          <p:cNvPr id="81934" name="Oval 14"/>
          <p:cNvSpPr>
            <a:spLocks noChangeArrowheads="1"/>
          </p:cNvSpPr>
          <p:nvPr/>
        </p:nvSpPr>
        <p:spPr bwMode="auto">
          <a:xfrm>
            <a:off x="3933825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M</a:t>
            </a:r>
          </a:p>
        </p:txBody>
      </p:sp>
      <p:sp>
        <p:nvSpPr>
          <p:cNvPr id="81935" name="Oval 15"/>
          <p:cNvSpPr>
            <a:spLocks noChangeArrowheads="1"/>
          </p:cNvSpPr>
          <p:nvPr/>
        </p:nvSpPr>
        <p:spPr bwMode="auto">
          <a:xfrm>
            <a:off x="2867025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81936" name="Oval 16"/>
          <p:cNvSpPr>
            <a:spLocks noChangeArrowheads="1"/>
          </p:cNvSpPr>
          <p:nvPr/>
        </p:nvSpPr>
        <p:spPr bwMode="auto">
          <a:xfrm>
            <a:off x="6221413" y="435610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O</a:t>
            </a:r>
          </a:p>
        </p:txBody>
      </p:sp>
      <p:sp>
        <p:nvSpPr>
          <p:cNvPr id="81937" name="Oval 17"/>
          <p:cNvSpPr>
            <a:spLocks noChangeArrowheads="1"/>
          </p:cNvSpPr>
          <p:nvPr/>
        </p:nvSpPr>
        <p:spPr bwMode="auto">
          <a:xfrm>
            <a:off x="1854200" y="4416425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K</a:t>
            </a:r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>
            <a:off x="3929063" y="1517650"/>
            <a:ext cx="658812" cy="69056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5057775" y="1519238"/>
            <a:ext cx="1258888" cy="779462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>
            <a:off x="6529388" y="2692400"/>
            <a:ext cx="0" cy="5540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 flipH="1">
            <a:off x="5694363" y="2590800"/>
            <a:ext cx="614362" cy="71913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 flipH="1">
            <a:off x="2773363" y="2593975"/>
            <a:ext cx="779462" cy="7493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3824288" y="2641600"/>
            <a:ext cx="239712" cy="60007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6" name="Line 24"/>
          <p:cNvSpPr>
            <a:spLocks noChangeShapeType="1"/>
          </p:cNvSpPr>
          <p:nvPr/>
        </p:nvSpPr>
        <p:spPr bwMode="auto">
          <a:xfrm flipH="1">
            <a:off x="6529388" y="3813175"/>
            <a:ext cx="0" cy="56991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7" name="Line 25"/>
          <p:cNvSpPr>
            <a:spLocks noChangeShapeType="1"/>
          </p:cNvSpPr>
          <p:nvPr/>
        </p:nvSpPr>
        <p:spPr bwMode="auto">
          <a:xfrm flipH="1">
            <a:off x="4233863" y="3846513"/>
            <a:ext cx="0" cy="569912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8" name="Line 26"/>
          <p:cNvSpPr>
            <a:spLocks noChangeShapeType="1"/>
          </p:cNvSpPr>
          <p:nvPr/>
        </p:nvSpPr>
        <p:spPr bwMode="auto">
          <a:xfrm flipH="1">
            <a:off x="2243138" y="3789363"/>
            <a:ext cx="269875" cy="6445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19" name="Line 27"/>
          <p:cNvSpPr>
            <a:spLocks noChangeShapeType="1"/>
          </p:cNvSpPr>
          <p:nvPr/>
        </p:nvSpPr>
        <p:spPr bwMode="auto">
          <a:xfrm>
            <a:off x="2724150" y="3778250"/>
            <a:ext cx="330200" cy="720725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0" name="Line 28"/>
          <p:cNvSpPr>
            <a:spLocks noChangeShapeType="1"/>
          </p:cNvSpPr>
          <p:nvPr/>
        </p:nvSpPr>
        <p:spPr bwMode="auto">
          <a:xfrm flipH="1">
            <a:off x="3175000" y="4959350"/>
            <a:ext cx="0" cy="509588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1" name="Line 29"/>
          <p:cNvSpPr>
            <a:spLocks noChangeShapeType="1"/>
          </p:cNvSpPr>
          <p:nvPr/>
        </p:nvSpPr>
        <p:spPr bwMode="auto">
          <a:xfrm>
            <a:off x="3341688" y="4932363"/>
            <a:ext cx="735012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2" name="Line 30"/>
          <p:cNvSpPr>
            <a:spLocks noChangeShapeType="1"/>
          </p:cNvSpPr>
          <p:nvPr/>
        </p:nvSpPr>
        <p:spPr bwMode="auto">
          <a:xfrm>
            <a:off x="6688138" y="4860925"/>
            <a:ext cx="676275" cy="690563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223" name="Line 31"/>
          <p:cNvSpPr>
            <a:spLocks noChangeShapeType="1"/>
          </p:cNvSpPr>
          <p:nvPr/>
        </p:nvSpPr>
        <p:spPr bwMode="auto">
          <a:xfrm flipH="1">
            <a:off x="5822950" y="4864100"/>
            <a:ext cx="538163" cy="61595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81952" name="Oval 32"/>
          <p:cNvSpPr>
            <a:spLocks noChangeArrowheads="1"/>
          </p:cNvSpPr>
          <p:nvPr/>
        </p:nvSpPr>
        <p:spPr bwMode="auto">
          <a:xfrm>
            <a:off x="5046663" y="4387850"/>
            <a:ext cx="615950" cy="601663"/>
          </a:xfrm>
          <a:prstGeom prst="ellipse">
            <a:avLst/>
          </a:prstGeom>
          <a:solidFill>
            <a:schemeClr val="accent2"/>
          </a:solidFill>
          <a:ln w="38100" algn="ctr">
            <a:solidFill>
              <a:srgbClr val="00CC00"/>
            </a:solidFill>
            <a:round/>
            <a:headEnd/>
            <a:tailEnd/>
          </a:ln>
          <a:effectLst/>
        </p:spPr>
        <p:txBody>
          <a:bodyPr tIns="0" anchor="ctr">
            <a:spAutoFit/>
          </a:bodyPr>
          <a:lstStyle/>
          <a:p>
            <a:pPr algn="ctr">
              <a:defRPr/>
            </a:pPr>
            <a:r>
              <a:rPr lang="en-US" sz="240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8225" name="Line 33"/>
          <p:cNvSpPr>
            <a:spLocks noChangeShapeType="1"/>
          </p:cNvSpPr>
          <p:nvPr/>
        </p:nvSpPr>
        <p:spPr bwMode="auto">
          <a:xfrm>
            <a:off x="4433888" y="3802063"/>
            <a:ext cx="704850" cy="660400"/>
          </a:xfrm>
          <a:prstGeom prst="line">
            <a:avLst/>
          </a:prstGeom>
          <a:noFill/>
          <a:ln w="3810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tIns="0" anchor="ctr">
            <a:spAutoFit/>
          </a:bodyPr>
          <a:lstStyle/>
          <a:p>
            <a:endParaRPr lang="en-US"/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1363663" y="1721643"/>
            <a:ext cx="1574800" cy="747713"/>
          </a:xfrm>
          <a:prstGeom prst="ellipse">
            <a:avLst/>
          </a:prstGeom>
          <a:noFill/>
          <a:ln w="38100" algn="ctr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tIns="0" anchor="ctr">
            <a:spAutoFit/>
          </a:bodyPr>
          <a:lstStyle/>
          <a:p>
            <a:endParaRPr lang="ar-SA"/>
          </a:p>
        </p:txBody>
      </p:sp>
      <p:sp>
        <p:nvSpPr>
          <p:cNvPr id="2" name="Rectangle 1"/>
          <p:cNvSpPr/>
          <p:nvPr/>
        </p:nvSpPr>
        <p:spPr>
          <a:xfrm>
            <a:off x="283268" y="6309320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Other </a:t>
            </a: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- not full or complete</a:t>
            </a:r>
          </a:p>
        </p:txBody>
      </p:sp>
    </p:spTree>
    <p:extLst>
      <p:ext uri="{BB962C8B-B14F-4D97-AF65-F5344CB8AC3E}">
        <p14:creationId xmlns:p14="http://schemas.microsoft.com/office/powerpoint/2010/main" xmlns="" val="2828247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Processing of a Tree</a:t>
            </a:r>
          </a:p>
          <a:p>
            <a:r>
              <a:rPr lang="en-US" dirty="0" smtClean="0"/>
              <a:t>Traversing of a Tree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8778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5"/>
          <p:cNvSpPr txBox="1">
            <a:spLocks noChangeArrowheads="1"/>
          </p:cNvSpPr>
          <p:nvPr/>
        </p:nvSpPr>
        <p:spPr bwMode="auto">
          <a:xfrm>
            <a:off x="228600" y="1752600"/>
            <a:ext cx="8763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</a:p>
          <a:p>
            <a:pPr eaLnBrk="1" hangingPunct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process a node means to perform some simple operation like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printing the contents of the node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or </a:t>
            </a:r>
            <a:r>
              <a:rPr lang="en-US" sz="24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updating the contents of the node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5363" name="Text Box 6"/>
          <p:cNvSpPr txBox="1">
            <a:spLocks noChangeArrowheads="1"/>
          </p:cNvSpPr>
          <p:nvPr/>
        </p:nvSpPr>
        <p:spPr bwMode="auto">
          <a:xfrm>
            <a:off x="228600" y="3124200"/>
            <a:ext cx="8763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Traversal</a:t>
            </a:r>
          </a:p>
          <a:p>
            <a:pPr eaLnBrk="1" hangingPunct="1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traverse a finite collection of objects means to process each object in the collection exactly once</a:t>
            </a:r>
          </a:p>
        </p:txBody>
      </p:sp>
      <p:sp>
        <p:nvSpPr>
          <p:cNvPr id="15364" name="Rectangle 8"/>
          <p:cNvSpPr>
            <a:spLocks noChangeArrowheads="1"/>
          </p:cNvSpPr>
          <p:nvPr/>
        </p:nvSpPr>
        <p:spPr bwMode="auto">
          <a:xfrm>
            <a:off x="304800" y="4495800"/>
            <a:ext cx="787087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42900" indent="-342900"/>
            <a:r>
              <a:rPr lang="en-US" sz="2400" i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Examples</a:t>
            </a:r>
          </a:p>
          <a:p>
            <a:pPr marL="342900" indent="-342900">
              <a:buFontTx/>
              <a:buAutoNum type="arabicPeriod"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List traversal – to process each element of list exactly once</a:t>
            </a:r>
          </a:p>
          <a:p>
            <a:pPr marL="342900" indent="-342900">
              <a:buFontTx/>
              <a:buAutoNum type="arabicPeriod"/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 Tree traversal – to process each node of tree exactly once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01851" y="331787"/>
            <a:ext cx="5257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b="1" dirty="0">
                <a:solidFill>
                  <a:srgbClr val="C90303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Binary Tree Traversal</a:t>
            </a:r>
          </a:p>
        </p:txBody>
      </p:sp>
    </p:spTree>
    <p:extLst>
      <p:ext uri="{BB962C8B-B14F-4D97-AF65-F5344CB8AC3E}">
        <p14:creationId xmlns:p14="http://schemas.microsoft.com/office/powerpoint/2010/main" xmlns="" val="395019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Tree </a:t>
            </a:r>
            <a:r>
              <a:rPr lang="en-US" altLang="en-US" dirty="0">
                <a:latin typeface="Arial" charset="0"/>
                <a:cs typeface="Arial" charset="0"/>
              </a:rPr>
              <a:t>traversals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>
                <a:latin typeface="Arial" charset="0"/>
                <a:cs typeface="Arial" charset="0"/>
              </a:rPr>
              <a:t>T</a:t>
            </a:r>
            <a:r>
              <a:rPr lang="en-US" altLang="en-US" dirty="0" smtClean="0">
                <a:latin typeface="Arial" charset="0"/>
                <a:cs typeface="Arial" charset="0"/>
              </a:rPr>
              <a:t>ree traversals: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means of visiting all the objects in a tree data structure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Breadth-first traversals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Depth-first traversals</a:t>
            </a:r>
          </a:p>
          <a:p>
            <a:pPr lvl="3"/>
            <a:r>
              <a:rPr lang="en-US" altLang="en-US" dirty="0" smtClean="0">
                <a:latin typeface="Arial" charset="0"/>
                <a:cs typeface="Arial" charset="0"/>
              </a:rPr>
              <a:t>Pre-order and Post-order depth-first traversals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xmlns="" val="711324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All the objects stored in an array or linked list can be accessed sequentially.</a:t>
            </a:r>
          </a:p>
          <a:p>
            <a:r>
              <a:rPr lang="en-US" altLang="en-US" dirty="0" smtClean="0">
                <a:latin typeface="Arial" charset="0"/>
                <a:cs typeface="Arial" charset="0"/>
              </a:rPr>
              <a:t>How we accessed objects stored in a tree.</a:t>
            </a:r>
          </a:p>
        </p:txBody>
      </p:sp>
    </p:spTree>
    <p:extLst>
      <p:ext uri="{BB962C8B-B14F-4D97-AF65-F5344CB8AC3E}">
        <p14:creationId xmlns:p14="http://schemas.microsoft.com/office/powerpoint/2010/main" xmlns="" val="1360377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7343775" cy="846137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Breadth-first traversals visit all nodes at a given depth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Can be implemented using a queue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Run time is </a:t>
            </a:r>
            <a:r>
              <a:rPr lang="en-US" altLang="en-US" sz="2000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000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sz="2000" dirty="0" smtClean="0">
                <a:latin typeface="Arial" charset="0"/>
                <a:cs typeface="Arial" charset="0"/>
              </a:rPr>
              <a:t>Order:  A B H C D G I E F J K</a:t>
            </a:r>
          </a:p>
        </p:txBody>
      </p:sp>
      <p:pic>
        <p:nvPicPr>
          <p:cNvPr id="8196" name="Picture 4" descr="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31671" y="4338637"/>
            <a:ext cx="49323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365961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3600" dirty="0">
                <a:latin typeface="Arial" charset="0"/>
                <a:cs typeface="Arial" charset="0"/>
              </a:rPr>
              <a:t>Breadth-First </a:t>
            </a:r>
            <a:r>
              <a:rPr lang="en-US" altLang="en-US" sz="3600" dirty="0" smtClean="0">
                <a:latin typeface="Arial" charset="0"/>
                <a:cs typeface="Arial" charset="0"/>
              </a:rPr>
              <a:t>Traversal of a Binary Tree</a:t>
            </a: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3471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Simple Binary Tree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 </a:t>
            </a:r>
          </a:p>
        </p:txBody>
      </p:sp>
      <p:sp>
        <p:nvSpPr>
          <p:cNvPr id="6148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6150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6152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3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6154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6156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6158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9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6160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1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6162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3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6164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5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6166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7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6168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69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6170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1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6172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3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 dirty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6174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5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6176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7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6178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79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0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1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2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8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9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9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50725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Non-recursive definition: </a:t>
            </a:r>
            <a:r>
              <a:rPr lang="en-US" dirty="0" smtClean="0"/>
              <a:t>A </a:t>
            </a:r>
            <a:r>
              <a:rPr lang="en-US" dirty="0"/>
              <a:t>tree consists of a set of nodes and a set of directed edges that connect pairs of nodes.</a:t>
            </a:r>
          </a:p>
          <a:p>
            <a:pPr lvl="1"/>
            <a:r>
              <a:rPr lang="en-US" dirty="0"/>
              <a:t>One node is distinguished as the root</a:t>
            </a:r>
          </a:p>
          <a:p>
            <a:pPr lvl="1"/>
            <a:r>
              <a:rPr lang="en-US" dirty="0"/>
              <a:t>Every node c, except the root, is connected by an edge from exactly one other node p. Node p is c’s parent, and c is one of p’s children</a:t>
            </a:r>
          </a:p>
          <a:p>
            <a:pPr lvl="1"/>
            <a:r>
              <a:rPr lang="en-US" dirty="0"/>
              <a:t>A unique path traverses from the root to each node. The number of edges that must be followed is the path length.</a:t>
            </a:r>
          </a:p>
          <a:p>
            <a:pPr lvl="1"/>
            <a:r>
              <a:rPr lang="en-US" dirty="0"/>
              <a:t>A leaf is a node that has no children.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1666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7174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7176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7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7178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9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7180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7182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3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7184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7186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7188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89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7190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1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7192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3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7194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5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7196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7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7198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99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7200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1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7202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3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720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0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1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27967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Line 3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8210" name="Oval 18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8212" name="Oval 20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8214" name="Oval 22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8216" name="Oval 24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8218" name="Oval 26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8224" name="Oval 32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8226" name="Oval 34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7" name="Rectangle 35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8228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29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0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1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2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3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4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5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3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40" name="Rectangle 48"/>
          <p:cNvSpPr>
            <a:spLocks noChangeArrowheads="1"/>
          </p:cNvSpPr>
          <p:nvPr/>
        </p:nvSpPr>
        <p:spPr bwMode="auto">
          <a:xfrm>
            <a:off x="4432300" y="5568950"/>
            <a:ext cx="452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xmlns="" val="3349417233"/>
      </p:ext>
    </p:extLst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0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3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225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227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229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9231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2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4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9237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8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2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4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6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8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0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2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9253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6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7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8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5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4" name="Rectangle 48"/>
          <p:cNvSpPr>
            <a:spLocks noChangeArrowheads="1"/>
          </p:cNvSpPr>
          <p:nvPr/>
        </p:nvSpPr>
        <p:spPr bwMode="auto">
          <a:xfrm>
            <a:off x="4430713" y="5568950"/>
            <a:ext cx="452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xmlns="" val="564705022"/>
      </p:ext>
    </p:extLst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2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Line 3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49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251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253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4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255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6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257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8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0259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0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0261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2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0263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0265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0267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8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0269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0271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2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0273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4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0275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6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0277" name="Line 37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8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0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1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7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8" name="Rectangle 48"/>
          <p:cNvSpPr>
            <a:spLocks noChangeArrowheads="1"/>
          </p:cNvSpPr>
          <p:nvPr/>
        </p:nvSpPr>
        <p:spPr bwMode="auto">
          <a:xfrm>
            <a:off x="4183063" y="5568950"/>
            <a:ext cx="9493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</a:t>
            </a:r>
          </a:p>
        </p:txBody>
      </p:sp>
    </p:spTree>
    <p:extLst>
      <p:ext uri="{BB962C8B-B14F-4D97-AF65-F5344CB8AC3E}">
        <p14:creationId xmlns:p14="http://schemas.microsoft.com/office/powerpoint/2010/main" xmlns="" val="3074062997"/>
      </p:ext>
    </p:extLst>
  </p:cSld>
  <p:clrMapOvr>
    <a:masterClrMapping/>
  </p:clrMapOvr>
  <p:transition advTm="200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8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73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4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275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6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277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279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0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1281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2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1283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1285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1287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1289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1291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2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1293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4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1295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6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1297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98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1299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0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1301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2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3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4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0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312" name="Rectangle 48"/>
          <p:cNvSpPr>
            <a:spLocks noChangeArrowheads="1"/>
          </p:cNvSpPr>
          <p:nvPr/>
        </p:nvSpPr>
        <p:spPr bwMode="auto">
          <a:xfrm>
            <a:off x="4183063" y="5568950"/>
            <a:ext cx="9493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</a:t>
            </a:r>
          </a:p>
        </p:txBody>
      </p:sp>
    </p:spTree>
    <p:extLst>
      <p:ext uri="{BB962C8B-B14F-4D97-AF65-F5344CB8AC3E}">
        <p14:creationId xmlns:p14="http://schemas.microsoft.com/office/powerpoint/2010/main" xmlns="" val="381751303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Line 2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" name="Line 3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" name="Line 4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5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297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8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299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0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301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2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303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305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6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2307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8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2309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0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2311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2313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2315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2317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8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2319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0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2321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2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2323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4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2325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6" name="Line 38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36" name="Rectangle 48"/>
          <p:cNvSpPr>
            <a:spLocks noChangeArrowheads="1"/>
          </p:cNvSpPr>
          <p:nvPr/>
        </p:nvSpPr>
        <p:spPr bwMode="auto">
          <a:xfrm>
            <a:off x="3924300" y="5568950"/>
            <a:ext cx="1468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</a:t>
            </a:r>
          </a:p>
        </p:txBody>
      </p:sp>
    </p:spTree>
    <p:extLst>
      <p:ext uri="{BB962C8B-B14F-4D97-AF65-F5344CB8AC3E}">
        <p14:creationId xmlns:p14="http://schemas.microsoft.com/office/powerpoint/2010/main" xmlns="" val="73557095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6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9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21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2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23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325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3327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329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3331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3333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3335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3337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3339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3341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2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3343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4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3345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6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3347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48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3349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0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1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2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3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6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5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60" name="Rectangle 48"/>
          <p:cNvSpPr>
            <a:spLocks noChangeArrowheads="1"/>
          </p:cNvSpPr>
          <p:nvPr/>
        </p:nvSpPr>
        <p:spPr bwMode="auto">
          <a:xfrm>
            <a:off x="3922713" y="5568950"/>
            <a:ext cx="1468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</a:t>
            </a:r>
          </a:p>
        </p:txBody>
      </p:sp>
    </p:spTree>
    <p:extLst>
      <p:ext uri="{BB962C8B-B14F-4D97-AF65-F5344CB8AC3E}">
        <p14:creationId xmlns:p14="http://schemas.microsoft.com/office/powerpoint/2010/main" xmlns="" val="412681250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Line 3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Line 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3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345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4347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4349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4351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4353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4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4355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4357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4359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4361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4363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4365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6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4367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8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4369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0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4371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2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4373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4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5" name="Line 39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6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7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7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0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84" name="Rectangle 48"/>
          <p:cNvSpPr>
            <a:spLocks noChangeArrowheads="1"/>
          </p:cNvSpPr>
          <p:nvPr/>
        </p:nvSpPr>
        <p:spPr bwMode="auto">
          <a:xfrm>
            <a:off x="3663950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</a:t>
            </a:r>
          </a:p>
        </p:txBody>
      </p:sp>
    </p:spTree>
    <p:extLst>
      <p:ext uri="{BB962C8B-B14F-4D97-AF65-F5344CB8AC3E}">
        <p14:creationId xmlns:p14="http://schemas.microsoft.com/office/powerpoint/2010/main" xmlns="" val="3969807969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7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8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369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0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5371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373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4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5375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6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5377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8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5379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5381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5383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5385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6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5387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8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5389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0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5391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2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5393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4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5395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6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5397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8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99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0" name="Line 40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1" name="Line 41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2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3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4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5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7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408" name="Rectangle 48"/>
          <p:cNvSpPr>
            <a:spLocks noChangeArrowheads="1"/>
          </p:cNvSpPr>
          <p:nvPr/>
        </p:nvSpPr>
        <p:spPr bwMode="auto">
          <a:xfrm>
            <a:off x="3663950" y="5568950"/>
            <a:ext cx="19875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</a:t>
            </a:r>
          </a:p>
        </p:txBody>
      </p:sp>
    </p:spTree>
    <p:extLst>
      <p:ext uri="{BB962C8B-B14F-4D97-AF65-F5344CB8AC3E}">
        <p14:creationId xmlns:p14="http://schemas.microsoft.com/office/powerpoint/2010/main" xmlns="" val="17393337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Line 2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Line 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91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6393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4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395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6397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8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6399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6401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2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6403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6405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6407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6409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6411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2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6413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4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6415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6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6417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8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6419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0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6421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2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3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4" name="Line 40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5" name="Line 41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6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7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8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29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32" name="Rectangle 48"/>
          <p:cNvSpPr>
            <a:spLocks noChangeArrowheads="1"/>
          </p:cNvSpPr>
          <p:nvPr/>
        </p:nvSpPr>
        <p:spPr bwMode="auto">
          <a:xfrm>
            <a:off x="3416300" y="5568950"/>
            <a:ext cx="24844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</a:t>
            </a:r>
          </a:p>
        </p:txBody>
      </p:sp>
    </p:spTree>
    <p:extLst>
      <p:ext uri="{BB962C8B-B14F-4D97-AF65-F5344CB8AC3E}">
        <p14:creationId xmlns:p14="http://schemas.microsoft.com/office/powerpoint/2010/main" xmlns="" val="362943973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A recursive definition of a tree</a:t>
            </a:r>
          </a:p>
          <a:p>
            <a:pPr lvl="1"/>
            <a:r>
              <a:rPr lang="en-US" dirty="0"/>
              <a:t>Either a tree is empty or it consists of a root and zero or more nonempty sub-trees 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..., </a:t>
            </a:r>
            <a:r>
              <a:rPr lang="en-US" dirty="0" err="1"/>
              <a:t>T</a:t>
            </a:r>
            <a:r>
              <a:rPr lang="en-US" baseline="-25000" dirty="0" err="1"/>
              <a:t>k</a:t>
            </a:r>
            <a:r>
              <a:rPr lang="en-US" dirty="0"/>
              <a:t> each of whose roots are connected by an edge from the root.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9D2CC-26F6-4C33-9347-06602A1220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2806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417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8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419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0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7421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2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7423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4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7425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6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7427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8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7429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7431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7433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4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7435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6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7437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8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7439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0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7441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2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7443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7445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7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8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49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0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1" name="Line 4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2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3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4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56" name="Rectangle 48"/>
          <p:cNvSpPr>
            <a:spLocks noChangeArrowheads="1"/>
          </p:cNvSpPr>
          <p:nvPr/>
        </p:nvSpPr>
        <p:spPr bwMode="auto">
          <a:xfrm>
            <a:off x="3414713" y="5568950"/>
            <a:ext cx="2484437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</a:t>
            </a:r>
          </a:p>
        </p:txBody>
      </p:sp>
    </p:spTree>
    <p:extLst>
      <p:ext uri="{BB962C8B-B14F-4D97-AF65-F5344CB8AC3E}">
        <p14:creationId xmlns:p14="http://schemas.microsoft.com/office/powerpoint/2010/main" xmlns="" val="428250064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2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Line 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9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441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443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4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8445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8447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8449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8451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8453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8455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8457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8459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8461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2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8463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4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8465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8467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8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8469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0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1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2" name="Line 40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3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4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5" name="Line 4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6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7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8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7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80" name="Rectangle 48"/>
          <p:cNvSpPr>
            <a:spLocks noChangeArrowheads="1"/>
          </p:cNvSpPr>
          <p:nvPr/>
        </p:nvSpPr>
        <p:spPr bwMode="auto">
          <a:xfrm>
            <a:off x="3179763" y="5568950"/>
            <a:ext cx="29575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</a:t>
            </a:r>
          </a:p>
        </p:txBody>
      </p:sp>
    </p:spTree>
    <p:extLst>
      <p:ext uri="{BB962C8B-B14F-4D97-AF65-F5344CB8AC3E}">
        <p14:creationId xmlns:p14="http://schemas.microsoft.com/office/powerpoint/2010/main" xmlns="" val="64842223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3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465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9467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9469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0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9471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2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4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2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4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6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8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0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2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19493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4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5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6" name="Line 40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7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8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99" name="Line 4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0" name="Line 44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1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2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3" name="Line 47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504" name="Rectangle 48"/>
          <p:cNvSpPr>
            <a:spLocks noChangeArrowheads="1"/>
          </p:cNvSpPr>
          <p:nvPr/>
        </p:nvSpPr>
        <p:spPr bwMode="auto">
          <a:xfrm>
            <a:off x="3179763" y="5568950"/>
            <a:ext cx="29575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</a:t>
            </a:r>
          </a:p>
        </p:txBody>
      </p:sp>
    </p:spTree>
    <p:extLst>
      <p:ext uri="{BB962C8B-B14F-4D97-AF65-F5344CB8AC3E}">
        <p14:creationId xmlns:p14="http://schemas.microsoft.com/office/powerpoint/2010/main" xmlns="" val="192453906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2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Line 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Line 4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7" name="Oval 7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8" name="Rectangle 8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489" name="Oval 9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491" name="Oval 11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0493" name="Oval 13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0495" name="Oval 15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0497" name="Oval 17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0499" name="Oval 19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0501" name="Oval 21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Rectangle 22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0503" name="Oval 23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Rectangle 24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0505" name="Oval 25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6" name="Rectangle 26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0507" name="Oval 27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8" name="Rectangle 28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0509" name="Oval 29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0" name="Rectangle 30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0511" name="Oval 31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2" name="Rectangle 32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0513" name="Oval 33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4" name="Rectangle 34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0515" name="Oval 35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6" name="Rectangle 36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0517" name="Line 37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8" name="Line 38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9" name="Line 39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0" name="Line 40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1" name="Line 41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2" name="Line 4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3" name="Line 43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4" name="Line 44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5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6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7" name="Line 47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8" name="Rectangle 48"/>
          <p:cNvSpPr>
            <a:spLocks noChangeArrowheads="1"/>
          </p:cNvSpPr>
          <p:nvPr/>
        </p:nvSpPr>
        <p:spPr bwMode="auto">
          <a:xfrm>
            <a:off x="2908300" y="5568950"/>
            <a:ext cx="34988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</a:t>
            </a:r>
          </a:p>
        </p:txBody>
      </p:sp>
    </p:spTree>
    <p:extLst>
      <p:ext uri="{BB962C8B-B14F-4D97-AF65-F5344CB8AC3E}">
        <p14:creationId xmlns:p14="http://schemas.microsoft.com/office/powerpoint/2010/main" xmlns="" val="304891588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8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0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1523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1525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1527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1529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0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1531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1533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4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1535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1537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1539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5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52" name="Rectangle 48"/>
          <p:cNvSpPr>
            <a:spLocks noChangeArrowheads="1"/>
          </p:cNvSpPr>
          <p:nvPr/>
        </p:nvSpPr>
        <p:spPr bwMode="auto">
          <a:xfrm>
            <a:off x="2906713" y="5568950"/>
            <a:ext cx="349885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</a:t>
            </a:r>
          </a:p>
        </p:txBody>
      </p:sp>
    </p:spTree>
    <p:extLst>
      <p:ext uri="{BB962C8B-B14F-4D97-AF65-F5344CB8AC3E}">
        <p14:creationId xmlns:p14="http://schemas.microsoft.com/office/powerpoint/2010/main" xmlns="" val="115493363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3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5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2537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2539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2541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2543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2545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2547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2549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2551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2553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2555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2557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8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2559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2561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2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2563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4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6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7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6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76" name="Rectangle 48"/>
          <p:cNvSpPr>
            <a:spLocks noChangeArrowheads="1"/>
          </p:cNvSpPr>
          <p:nvPr/>
        </p:nvSpPr>
        <p:spPr bwMode="auto">
          <a:xfrm>
            <a:off x="2649538" y="5568950"/>
            <a:ext cx="401796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</a:t>
            </a:r>
          </a:p>
        </p:txBody>
      </p:sp>
    </p:spTree>
    <p:extLst>
      <p:ext uri="{BB962C8B-B14F-4D97-AF65-F5344CB8AC3E}">
        <p14:creationId xmlns:p14="http://schemas.microsoft.com/office/powerpoint/2010/main" xmlns="" val="51152085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3561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3565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3567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3571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3573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3575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3577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3579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3581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2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3583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4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3585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6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3587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8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8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0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6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9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600" name="Rectangle 48"/>
          <p:cNvSpPr>
            <a:spLocks noChangeArrowheads="1"/>
          </p:cNvSpPr>
          <p:nvPr/>
        </p:nvSpPr>
        <p:spPr bwMode="auto">
          <a:xfrm>
            <a:off x="2649538" y="5568950"/>
            <a:ext cx="401796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</a:t>
            </a:r>
          </a:p>
        </p:txBody>
      </p:sp>
    </p:spTree>
    <p:extLst>
      <p:ext uri="{BB962C8B-B14F-4D97-AF65-F5344CB8AC3E}">
        <p14:creationId xmlns:p14="http://schemas.microsoft.com/office/powerpoint/2010/main" xmlns="" val="233837282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2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4589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4591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2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593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4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595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4597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4599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4603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4605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6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4607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8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4609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0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1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0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24" name="Rectangle 48"/>
          <p:cNvSpPr>
            <a:spLocks noChangeArrowheads="1"/>
          </p:cNvSpPr>
          <p:nvPr/>
        </p:nvSpPr>
        <p:spPr bwMode="auto">
          <a:xfrm>
            <a:off x="2479675" y="5568950"/>
            <a:ext cx="43561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</a:t>
            </a:r>
          </a:p>
        </p:txBody>
      </p:sp>
    </p:spTree>
    <p:extLst>
      <p:ext uri="{BB962C8B-B14F-4D97-AF65-F5344CB8AC3E}">
        <p14:creationId xmlns:p14="http://schemas.microsoft.com/office/powerpoint/2010/main" xmlns="" val="261753043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611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2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5613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4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5615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6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8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5619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5621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5627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8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5629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0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5631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2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5633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4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5635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7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8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3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0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1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2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7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48" name="Rectangle 48"/>
          <p:cNvSpPr>
            <a:spLocks noChangeArrowheads="1"/>
          </p:cNvSpPr>
          <p:nvPr/>
        </p:nvSpPr>
        <p:spPr bwMode="auto">
          <a:xfrm>
            <a:off x="2479675" y="5568950"/>
            <a:ext cx="4356100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</a:t>
            </a:r>
          </a:p>
        </p:txBody>
      </p:sp>
    </p:spTree>
    <p:extLst>
      <p:ext uri="{BB962C8B-B14F-4D97-AF65-F5344CB8AC3E}">
        <p14:creationId xmlns:p14="http://schemas.microsoft.com/office/powerpoint/2010/main" xmlns="" val="2777759450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6629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6631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6633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6635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6637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6639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6641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6643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6645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6647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6649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6651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6653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4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6655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6657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58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6659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6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7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8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69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0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72" name="Rectangle 48"/>
          <p:cNvSpPr>
            <a:spLocks noChangeArrowheads="1"/>
          </p:cNvSpPr>
          <p:nvPr/>
        </p:nvSpPr>
        <p:spPr bwMode="auto">
          <a:xfrm>
            <a:off x="2265363" y="5568950"/>
            <a:ext cx="47847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</a:t>
            </a:r>
          </a:p>
        </p:txBody>
      </p:sp>
    </p:spTree>
    <p:extLst>
      <p:ext uri="{BB962C8B-B14F-4D97-AF65-F5344CB8AC3E}">
        <p14:creationId xmlns:p14="http://schemas.microsoft.com/office/powerpoint/2010/main" xmlns="" val="4268214555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8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	Another approach to a tree is to define the tree recursively: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 degree-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0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node is a tree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 node with degree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is a tree if it has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children and all of its children are disjoint trees (</a:t>
            </a:r>
            <a:r>
              <a:rPr lang="en-US" altLang="en-US" sz="2400" i="1" dirty="0" smtClean="0">
                <a:latin typeface="Arial" charset="0"/>
                <a:cs typeface="Arial" charset="0"/>
              </a:rPr>
              <a:t>i</a:t>
            </a:r>
            <a:r>
              <a:rPr lang="en-US" altLang="en-US" sz="2400" dirty="0" smtClean="0">
                <a:latin typeface="Arial" charset="0"/>
                <a:cs typeface="Arial" charset="0"/>
              </a:rPr>
              <a:t>.</a:t>
            </a:r>
            <a:r>
              <a:rPr lang="en-US" altLang="en-US" sz="2400" i="1" dirty="0" smtClean="0">
                <a:latin typeface="Arial" charset="0"/>
                <a:cs typeface="Arial" charset="0"/>
              </a:rPr>
              <a:t>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., with no intersecting nodes)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Given any node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within a tree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with root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r</a:t>
            </a:r>
            <a:r>
              <a:rPr lang="en-US" altLang="en-US" sz="2400" dirty="0" smtClean="0">
                <a:latin typeface="Arial" charset="0"/>
                <a:cs typeface="Arial" charset="0"/>
              </a:rPr>
              <a:t>, the collection of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and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all of its descendants is said to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be a </a:t>
            </a:r>
            <a:r>
              <a:rPr lang="en-US" altLang="en-US" sz="2400" i="1" dirty="0" err="1" smtClean="0">
                <a:latin typeface="Arial" charset="0"/>
                <a:cs typeface="Arial" charset="0"/>
              </a:rPr>
              <a:t>subtree</a:t>
            </a:r>
            <a:r>
              <a:rPr lang="en-US" altLang="en-US" sz="2400" i="1" dirty="0" smtClean="0">
                <a:latin typeface="Arial" charset="0"/>
                <a:cs typeface="Arial" charset="0"/>
              </a:rPr>
              <a:t> of the tree with</a:t>
            </a:r>
            <a:br>
              <a:rPr lang="en-US" altLang="en-US" sz="2400" i="1" dirty="0" smtClean="0">
                <a:latin typeface="Arial" charset="0"/>
                <a:cs typeface="Arial" charset="0"/>
              </a:rPr>
            </a:br>
            <a:r>
              <a:rPr lang="en-US" altLang="en-US" sz="2400" i="1" dirty="0" smtClean="0">
                <a:latin typeface="Arial" charset="0"/>
                <a:cs typeface="Arial" charset="0"/>
              </a:rPr>
              <a:t>root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a</a:t>
            </a:r>
            <a:endParaRPr lang="en-US" altLang="en-US" sz="2400" dirty="0" smtClean="0">
              <a:latin typeface="Arial" charset="0"/>
              <a:cs typeface="Arial" charset="0"/>
            </a:endParaRPr>
          </a:p>
        </p:txBody>
      </p:sp>
      <p:pic>
        <p:nvPicPr>
          <p:cNvPr id="2662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7813" y="3786188"/>
            <a:ext cx="3168650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081942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7653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7655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6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7657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8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7659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0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7661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2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7663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4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7665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7667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8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7669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0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7671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2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7673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4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7675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6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7677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78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7679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0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7681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2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7683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4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6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7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8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0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1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2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3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96" name="Rectangle 48"/>
          <p:cNvSpPr>
            <a:spLocks noChangeArrowheads="1"/>
          </p:cNvSpPr>
          <p:nvPr/>
        </p:nvSpPr>
        <p:spPr bwMode="auto">
          <a:xfrm>
            <a:off x="2265363" y="5568950"/>
            <a:ext cx="47847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</a:t>
            </a:r>
          </a:p>
        </p:txBody>
      </p:sp>
    </p:spTree>
    <p:extLst>
      <p:ext uri="{BB962C8B-B14F-4D97-AF65-F5344CB8AC3E}">
        <p14:creationId xmlns:p14="http://schemas.microsoft.com/office/powerpoint/2010/main" xmlns="" val="3477587574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2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8679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8681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8683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8685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8687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8689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0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8691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2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8693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8695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6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8697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98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8699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0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8701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2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8703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4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8705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6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8707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8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0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0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6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7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1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720" name="Rectangle 48"/>
          <p:cNvSpPr>
            <a:spLocks noChangeArrowheads="1"/>
          </p:cNvSpPr>
          <p:nvPr/>
        </p:nvSpPr>
        <p:spPr bwMode="auto">
          <a:xfrm>
            <a:off x="2017713" y="5568950"/>
            <a:ext cx="52816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</a:t>
            </a:r>
          </a:p>
        </p:txBody>
      </p:sp>
    </p:spTree>
    <p:extLst>
      <p:ext uri="{BB962C8B-B14F-4D97-AF65-F5344CB8AC3E}">
        <p14:creationId xmlns:p14="http://schemas.microsoft.com/office/powerpoint/2010/main" xmlns="" val="4006451473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9701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9703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9705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9707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8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9709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9711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9713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4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9715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6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29717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18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29719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0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29721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2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29723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4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29725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6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29727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28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29729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0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29731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2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3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39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44" name="Rectangle 48"/>
          <p:cNvSpPr>
            <a:spLocks noChangeArrowheads="1"/>
          </p:cNvSpPr>
          <p:nvPr/>
        </p:nvSpPr>
        <p:spPr bwMode="auto">
          <a:xfrm>
            <a:off x="2017713" y="5568950"/>
            <a:ext cx="528161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</a:t>
            </a:r>
          </a:p>
        </p:txBody>
      </p:sp>
    </p:spTree>
    <p:extLst>
      <p:ext uri="{BB962C8B-B14F-4D97-AF65-F5344CB8AC3E}">
        <p14:creationId xmlns:p14="http://schemas.microsoft.com/office/powerpoint/2010/main" xmlns="" val="407633790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0725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0735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0737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8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0739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0741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0743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0745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6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0747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8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0749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0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0751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2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0753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4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0755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7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8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5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0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1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2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3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4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5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6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7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68" name="Rectangle 48"/>
          <p:cNvSpPr>
            <a:spLocks noChangeArrowheads="1"/>
          </p:cNvSpPr>
          <p:nvPr/>
        </p:nvSpPr>
        <p:spPr bwMode="auto">
          <a:xfrm>
            <a:off x="1792288" y="5568950"/>
            <a:ext cx="573246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</a:t>
            </a:r>
          </a:p>
        </p:txBody>
      </p:sp>
    </p:spTree>
    <p:extLst>
      <p:ext uri="{BB962C8B-B14F-4D97-AF65-F5344CB8AC3E}">
        <p14:creationId xmlns:p14="http://schemas.microsoft.com/office/powerpoint/2010/main" xmlns="" val="2981916936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1749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1751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1753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1755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1757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1759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1761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1763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4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1765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1767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8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1769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1771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2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1773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4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1775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6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1777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8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1779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6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7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8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89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0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1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92" name="Rectangle 48"/>
          <p:cNvSpPr>
            <a:spLocks noChangeArrowheads="1"/>
          </p:cNvSpPr>
          <p:nvPr/>
        </p:nvSpPr>
        <p:spPr bwMode="auto">
          <a:xfrm>
            <a:off x="1792288" y="5568950"/>
            <a:ext cx="5732462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</a:t>
            </a:r>
          </a:p>
        </p:txBody>
      </p:sp>
    </p:spTree>
    <p:extLst>
      <p:ext uri="{BB962C8B-B14F-4D97-AF65-F5344CB8AC3E}">
        <p14:creationId xmlns:p14="http://schemas.microsoft.com/office/powerpoint/2010/main" xmlns="" val="68679148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2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2775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2777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2779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2781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2783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2785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6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2787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2789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2791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2793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2795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6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2797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2799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0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2801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2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2803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4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5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6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7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8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09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0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1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2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3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4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816" name="Rectangle 48"/>
          <p:cNvSpPr>
            <a:spLocks noChangeArrowheads="1"/>
          </p:cNvSpPr>
          <p:nvPr/>
        </p:nvSpPr>
        <p:spPr bwMode="auto">
          <a:xfrm>
            <a:off x="1509713" y="5568950"/>
            <a:ext cx="62960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</a:t>
            </a:r>
          </a:p>
        </p:txBody>
      </p:sp>
    </p:spTree>
    <p:extLst>
      <p:ext uri="{BB962C8B-B14F-4D97-AF65-F5344CB8AC3E}">
        <p14:creationId xmlns:p14="http://schemas.microsoft.com/office/powerpoint/2010/main" xmlns="" val="77334860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3799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3801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2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3803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3805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6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3807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3809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0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3811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2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3813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4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3815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6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3817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18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3819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0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3821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3823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4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3825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6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3827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8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9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0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1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2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3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4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5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6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7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8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39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40" name="Rectangle 48"/>
          <p:cNvSpPr>
            <a:spLocks noChangeArrowheads="1"/>
          </p:cNvSpPr>
          <p:nvPr/>
        </p:nvSpPr>
        <p:spPr bwMode="auto">
          <a:xfrm>
            <a:off x="1508125" y="5568950"/>
            <a:ext cx="629602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</a:t>
            </a:r>
          </a:p>
        </p:txBody>
      </p:sp>
    </p:spTree>
    <p:extLst>
      <p:ext uri="{BB962C8B-B14F-4D97-AF65-F5344CB8AC3E}">
        <p14:creationId xmlns:p14="http://schemas.microsoft.com/office/powerpoint/2010/main" xmlns="" val="3704588558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2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4821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4823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4825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4827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4829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4831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4833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4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4835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4837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4839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4841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2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4843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4847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8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4849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2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3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4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5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6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7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8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9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0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1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2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3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64" name="Rectangle 48"/>
          <p:cNvSpPr>
            <a:spLocks noChangeArrowheads="1"/>
          </p:cNvSpPr>
          <p:nvPr/>
        </p:nvSpPr>
        <p:spPr bwMode="auto">
          <a:xfrm>
            <a:off x="1250950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  N</a:t>
            </a:r>
          </a:p>
        </p:txBody>
      </p:sp>
    </p:spTree>
    <p:extLst>
      <p:ext uri="{BB962C8B-B14F-4D97-AF65-F5344CB8AC3E}">
        <p14:creationId xmlns:p14="http://schemas.microsoft.com/office/powerpoint/2010/main" xmlns="" val="88039710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5845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5847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5851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2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5853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4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5855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6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5857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58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5859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0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5861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2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5863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4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5865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6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5867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68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5869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0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5871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2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5873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4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5875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6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7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8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79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0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1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2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3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4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5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6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7" name="Line 47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88" name="Rectangle 48"/>
          <p:cNvSpPr>
            <a:spLocks noChangeArrowheads="1"/>
          </p:cNvSpPr>
          <p:nvPr/>
        </p:nvSpPr>
        <p:spPr bwMode="auto">
          <a:xfrm>
            <a:off x="1250950" y="5568950"/>
            <a:ext cx="6815138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  N</a:t>
            </a:r>
          </a:p>
        </p:txBody>
      </p:sp>
    </p:spTree>
    <p:extLst>
      <p:ext uri="{BB962C8B-B14F-4D97-AF65-F5344CB8AC3E}">
        <p14:creationId xmlns:p14="http://schemas.microsoft.com/office/powerpoint/2010/main" xmlns="" val="739022482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2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6869" name="Oval 5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0" name="Rectangle 6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6871" name="Oval 7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Rectangle 8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6873" name="Oval 9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6" name="Rectangle 12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6877" name="Oval 13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8" name="Rectangle 14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6879" name="Oval 15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0" name="Rectangle 16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6881" name="Oval 17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2" name="Rectangle 18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6883" name="Oval 19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4" name="Rectangle 20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6885" name="Oval 21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6" name="Rectangle 22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6887" name="Oval 23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Rectangle 24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6889" name="Oval 25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0" name="Rectangle 26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6891" name="Oval 27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2" name="Rectangle 28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6893" name="Oval 29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4" name="Rectangle 30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6895" name="Oval 31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6" name="Rectangle 32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6897" name="Oval 33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chemeClr val="tx2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98" name="Rectangle 34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6899" name="Line 35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0" name="Line 36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1" name="Line 37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2" name="Line 38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3" name="Line 39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4" name="Line 40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5" name="Line 41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6" name="Line 42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7" name="Line 43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8" name="Line 44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09" name="Line 45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0" name="Line 46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1" name="Line 47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912" name="Rectangle 48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  N  O</a:t>
            </a:r>
          </a:p>
        </p:txBody>
      </p:sp>
    </p:spTree>
    <p:extLst>
      <p:ext uri="{BB962C8B-B14F-4D97-AF65-F5344CB8AC3E}">
        <p14:creationId xmlns:p14="http://schemas.microsoft.com/office/powerpoint/2010/main" xmlns="" val="359585257"/>
      </p:ext>
    </p:extLst>
  </p:cSld>
  <p:clrMapOvr>
    <a:masterClrMapping/>
  </p:clrMapOvr>
  <p:transition advTm="100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nodes will have zero or more child nodes or </a:t>
            </a:r>
            <a:r>
              <a:rPr lang="en-US" altLang="en-US" i="1" dirty="0" smtClean="0">
                <a:latin typeface="Arial" charset="0"/>
                <a:cs typeface="Arial" charset="0"/>
              </a:rPr>
              <a:t>children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 has three children:  J, K and L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all nodes other than the root node, there is one parent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 is the parent I</a:t>
            </a:r>
          </a:p>
          <a:p>
            <a:pPr lvl="1"/>
            <a:endParaRPr lang="en-US" altLang="en-US" sz="14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600" dirty="0" smtClean="0">
              <a:latin typeface="Arial" charset="0"/>
              <a:cs typeface="Arial" charset="0"/>
            </a:endParaRPr>
          </a:p>
        </p:txBody>
      </p:sp>
      <p:pic>
        <p:nvPicPr>
          <p:cNvPr id="819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221088"/>
            <a:ext cx="1828800" cy="2177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276674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37892" name="Oval 4"/>
          <p:cNvSpPr>
            <a:spLocks noChangeArrowheads="1"/>
          </p:cNvSpPr>
          <p:nvPr/>
        </p:nvSpPr>
        <p:spPr bwMode="auto">
          <a:xfrm>
            <a:off x="4502150" y="18684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4549775" y="18557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37894" name="Oval 6"/>
          <p:cNvSpPr>
            <a:spLocks noChangeArrowheads="1"/>
          </p:cNvSpPr>
          <p:nvPr/>
        </p:nvSpPr>
        <p:spPr bwMode="auto">
          <a:xfrm>
            <a:off x="26733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2720975" y="2732088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37896" name="Oval 8"/>
          <p:cNvSpPr>
            <a:spLocks noChangeArrowheads="1"/>
          </p:cNvSpPr>
          <p:nvPr/>
        </p:nvSpPr>
        <p:spPr bwMode="auto">
          <a:xfrm>
            <a:off x="6254750" y="2744788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6294438" y="2732088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37898" name="Oval 10"/>
          <p:cNvSpPr>
            <a:spLocks noChangeArrowheads="1"/>
          </p:cNvSpPr>
          <p:nvPr/>
        </p:nvSpPr>
        <p:spPr bwMode="auto">
          <a:xfrm>
            <a:off x="153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1570038" y="3851275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37900" name="Oval 12"/>
          <p:cNvSpPr>
            <a:spLocks noChangeArrowheads="1"/>
          </p:cNvSpPr>
          <p:nvPr/>
        </p:nvSpPr>
        <p:spPr bwMode="auto">
          <a:xfrm>
            <a:off x="35115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1" name="Rectangle 13"/>
          <p:cNvSpPr>
            <a:spLocks noChangeArrowheads="1"/>
          </p:cNvSpPr>
          <p:nvPr/>
        </p:nvSpPr>
        <p:spPr bwMode="auto">
          <a:xfrm>
            <a:off x="3559175" y="3851275"/>
            <a:ext cx="350838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37902" name="Oval 14"/>
          <p:cNvSpPr>
            <a:spLocks noChangeArrowheads="1"/>
          </p:cNvSpPr>
          <p:nvPr/>
        </p:nvSpPr>
        <p:spPr bwMode="auto">
          <a:xfrm>
            <a:off x="53403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3" name="Rectangle 15"/>
          <p:cNvSpPr>
            <a:spLocks noChangeArrowheads="1"/>
          </p:cNvSpPr>
          <p:nvPr/>
        </p:nvSpPr>
        <p:spPr bwMode="auto">
          <a:xfrm>
            <a:off x="5394325" y="3851275"/>
            <a:ext cx="33655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37904" name="Oval 16"/>
          <p:cNvSpPr>
            <a:spLocks noChangeArrowheads="1"/>
          </p:cNvSpPr>
          <p:nvPr/>
        </p:nvSpPr>
        <p:spPr bwMode="auto">
          <a:xfrm>
            <a:off x="7169150" y="386397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5" name="Rectangle 17"/>
          <p:cNvSpPr>
            <a:spLocks noChangeArrowheads="1"/>
          </p:cNvSpPr>
          <p:nvPr/>
        </p:nvSpPr>
        <p:spPr bwMode="auto">
          <a:xfrm>
            <a:off x="7202488" y="3851275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37906" name="Oval 18"/>
          <p:cNvSpPr>
            <a:spLocks noChangeArrowheads="1"/>
          </p:cNvSpPr>
          <p:nvPr/>
        </p:nvSpPr>
        <p:spPr bwMode="auto">
          <a:xfrm>
            <a:off x="101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7" name="Rectangle 19"/>
          <p:cNvSpPr>
            <a:spLocks noChangeArrowheads="1"/>
          </p:cNvSpPr>
          <p:nvPr/>
        </p:nvSpPr>
        <p:spPr bwMode="auto">
          <a:xfrm>
            <a:off x="1057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H</a:t>
            </a:r>
          </a:p>
        </p:txBody>
      </p:sp>
      <p:sp>
        <p:nvSpPr>
          <p:cNvPr id="37908" name="Oval 20"/>
          <p:cNvSpPr>
            <a:spLocks noChangeArrowheads="1"/>
          </p:cNvSpPr>
          <p:nvPr/>
        </p:nvSpPr>
        <p:spPr bwMode="auto">
          <a:xfrm>
            <a:off x="200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Rectangle 21"/>
          <p:cNvSpPr>
            <a:spLocks noChangeArrowheads="1"/>
          </p:cNvSpPr>
          <p:nvPr/>
        </p:nvSpPr>
        <p:spPr bwMode="auto">
          <a:xfrm>
            <a:off x="2105025" y="5065713"/>
            <a:ext cx="250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I</a:t>
            </a:r>
          </a:p>
        </p:txBody>
      </p:sp>
      <p:sp>
        <p:nvSpPr>
          <p:cNvPr id="37910" name="Oval 22"/>
          <p:cNvSpPr>
            <a:spLocks noChangeArrowheads="1"/>
          </p:cNvSpPr>
          <p:nvPr/>
        </p:nvSpPr>
        <p:spPr bwMode="auto">
          <a:xfrm>
            <a:off x="29987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1" name="Rectangle 23"/>
          <p:cNvSpPr>
            <a:spLocks noChangeArrowheads="1"/>
          </p:cNvSpPr>
          <p:nvPr/>
        </p:nvSpPr>
        <p:spPr bwMode="auto">
          <a:xfrm>
            <a:off x="3067050" y="5065713"/>
            <a:ext cx="3079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J</a:t>
            </a:r>
          </a:p>
        </p:txBody>
      </p:sp>
      <p:sp>
        <p:nvSpPr>
          <p:cNvPr id="37912" name="Oval 24"/>
          <p:cNvSpPr>
            <a:spLocks noChangeArrowheads="1"/>
          </p:cNvSpPr>
          <p:nvPr/>
        </p:nvSpPr>
        <p:spPr bwMode="auto">
          <a:xfrm>
            <a:off x="39893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3" name="Rectangle 25"/>
          <p:cNvSpPr>
            <a:spLocks noChangeArrowheads="1"/>
          </p:cNvSpPr>
          <p:nvPr/>
        </p:nvSpPr>
        <p:spPr bwMode="auto">
          <a:xfrm>
            <a:off x="4037013" y="5065713"/>
            <a:ext cx="3508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K</a:t>
            </a:r>
          </a:p>
        </p:txBody>
      </p:sp>
      <p:sp>
        <p:nvSpPr>
          <p:cNvPr id="37914" name="Oval 26"/>
          <p:cNvSpPr>
            <a:spLocks noChangeArrowheads="1"/>
          </p:cNvSpPr>
          <p:nvPr/>
        </p:nvSpPr>
        <p:spPr bwMode="auto">
          <a:xfrm>
            <a:off x="4827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5" name="Rectangle 27"/>
          <p:cNvSpPr>
            <a:spLocks noChangeArrowheads="1"/>
          </p:cNvSpPr>
          <p:nvPr/>
        </p:nvSpPr>
        <p:spPr bwMode="auto">
          <a:xfrm>
            <a:off x="4889500" y="5065713"/>
            <a:ext cx="32226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L</a:t>
            </a:r>
          </a:p>
        </p:txBody>
      </p:sp>
      <p:sp>
        <p:nvSpPr>
          <p:cNvPr id="37916" name="Oval 28"/>
          <p:cNvSpPr>
            <a:spLocks noChangeArrowheads="1"/>
          </p:cNvSpPr>
          <p:nvPr/>
        </p:nvSpPr>
        <p:spPr bwMode="auto">
          <a:xfrm>
            <a:off x="5818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7" name="Rectangle 29"/>
          <p:cNvSpPr>
            <a:spLocks noChangeArrowheads="1"/>
          </p:cNvSpPr>
          <p:nvPr/>
        </p:nvSpPr>
        <p:spPr bwMode="auto">
          <a:xfrm>
            <a:off x="5845175" y="5065713"/>
            <a:ext cx="392113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M</a:t>
            </a:r>
          </a:p>
        </p:txBody>
      </p:sp>
      <p:sp>
        <p:nvSpPr>
          <p:cNvPr id="37918" name="Oval 30"/>
          <p:cNvSpPr>
            <a:spLocks noChangeArrowheads="1"/>
          </p:cNvSpPr>
          <p:nvPr/>
        </p:nvSpPr>
        <p:spPr bwMode="auto">
          <a:xfrm>
            <a:off x="67325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9" name="Rectangle 31"/>
          <p:cNvSpPr>
            <a:spLocks noChangeArrowheads="1"/>
          </p:cNvSpPr>
          <p:nvPr/>
        </p:nvSpPr>
        <p:spPr bwMode="auto">
          <a:xfrm>
            <a:off x="6772275" y="5065713"/>
            <a:ext cx="3651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37920" name="Oval 32"/>
          <p:cNvSpPr>
            <a:spLocks noChangeArrowheads="1"/>
          </p:cNvSpPr>
          <p:nvPr/>
        </p:nvSpPr>
        <p:spPr bwMode="auto">
          <a:xfrm>
            <a:off x="7723188" y="50784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1" name="Rectangle 33"/>
          <p:cNvSpPr>
            <a:spLocks noChangeArrowheads="1"/>
          </p:cNvSpPr>
          <p:nvPr/>
        </p:nvSpPr>
        <p:spPr bwMode="auto">
          <a:xfrm>
            <a:off x="7756525" y="5065713"/>
            <a:ext cx="3778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O</a:t>
            </a:r>
          </a:p>
        </p:txBody>
      </p:sp>
      <p:sp>
        <p:nvSpPr>
          <p:cNvPr id="37922" name="Line 34"/>
          <p:cNvSpPr>
            <a:spLocks noChangeShapeType="1"/>
          </p:cNvSpPr>
          <p:nvPr/>
        </p:nvSpPr>
        <p:spPr bwMode="auto">
          <a:xfrm flipH="1">
            <a:off x="3035300" y="2171700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3" name="Line 35"/>
          <p:cNvSpPr>
            <a:spLocks noChangeShapeType="1"/>
          </p:cNvSpPr>
          <p:nvPr/>
        </p:nvSpPr>
        <p:spPr bwMode="auto">
          <a:xfrm>
            <a:off x="4856163" y="2176463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4" name="Line 36"/>
          <p:cNvSpPr>
            <a:spLocks noChangeShapeType="1"/>
          </p:cNvSpPr>
          <p:nvPr/>
        </p:nvSpPr>
        <p:spPr bwMode="auto">
          <a:xfrm flipH="1">
            <a:off x="1808163" y="3060700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5" name="Line 37"/>
          <p:cNvSpPr>
            <a:spLocks noChangeShapeType="1"/>
          </p:cNvSpPr>
          <p:nvPr/>
        </p:nvSpPr>
        <p:spPr bwMode="auto">
          <a:xfrm flipH="1">
            <a:off x="5661025" y="3032125"/>
            <a:ext cx="709613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6" name="Line 38"/>
          <p:cNvSpPr>
            <a:spLocks noChangeShapeType="1"/>
          </p:cNvSpPr>
          <p:nvPr/>
        </p:nvSpPr>
        <p:spPr bwMode="auto">
          <a:xfrm>
            <a:off x="6646863" y="3041650"/>
            <a:ext cx="633412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7" name="Line 39"/>
          <p:cNvSpPr>
            <a:spLocks noChangeShapeType="1"/>
          </p:cNvSpPr>
          <p:nvPr/>
        </p:nvSpPr>
        <p:spPr bwMode="auto">
          <a:xfrm>
            <a:off x="3021013" y="3024188"/>
            <a:ext cx="620712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8" name="Line 40"/>
          <p:cNvSpPr>
            <a:spLocks noChangeShapeType="1"/>
          </p:cNvSpPr>
          <p:nvPr/>
        </p:nvSpPr>
        <p:spPr bwMode="auto">
          <a:xfrm flipH="1">
            <a:off x="1243013" y="41941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29" name="Line 41"/>
          <p:cNvSpPr>
            <a:spLocks noChangeShapeType="1"/>
          </p:cNvSpPr>
          <p:nvPr/>
        </p:nvSpPr>
        <p:spPr bwMode="auto">
          <a:xfrm flipH="1">
            <a:off x="3241675" y="4197350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0" name="Line 42"/>
          <p:cNvSpPr>
            <a:spLocks noChangeShapeType="1"/>
          </p:cNvSpPr>
          <p:nvPr/>
        </p:nvSpPr>
        <p:spPr bwMode="auto">
          <a:xfrm flipH="1">
            <a:off x="5048250" y="420052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1" name="Line 43"/>
          <p:cNvSpPr>
            <a:spLocks noChangeShapeType="1"/>
          </p:cNvSpPr>
          <p:nvPr/>
        </p:nvSpPr>
        <p:spPr bwMode="auto">
          <a:xfrm flipH="1">
            <a:off x="6950075" y="4181475"/>
            <a:ext cx="409575" cy="9080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2" name="Line 44"/>
          <p:cNvSpPr>
            <a:spLocks noChangeShapeType="1"/>
          </p:cNvSpPr>
          <p:nvPr/>
        </p:nvSpPr>
        <p:spPr bwMode="auto">
          <a:xfrm>
            <a:off x="1863725" y="4167188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3" name="Line 45"/>
          <p:cNvSpPr>
            <a:spLocks noChangeShapeType="1"/>
          </p:cNvSpPr>
          <p:nvPr/>
        </p:nvSpPr>
        <p:spPr bwMode="auto">
          <a:xfrm>
            <a:off x="3851275" y="4170363"/>
            <a:ext cx="344488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4" name="Line 46"/>
          <p:cNvSpPr>
            <a:spLocks noChangeShapeType="1"/>
          </p:cNvSpPr>
          <p:nvPr/>
        </p:nvSpPr>
        <p:spPr bwMode="auto">
          <a:xfrm>
            <a:off x="5668963" y="4173538"/>
            <a:ext cx="344487" cy="9382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5" name="Line 47"/>
          <p:cNvSpPr>
            <a:spLocks noChangeShapeType="1"/>
          </p:cNvSpPr>
          <p:nvPr/>
        </p:nvSpPr>
        <p:spPr bwMode="auto">
          <a:xfrm>
            <a:off x="7561263" y="4186238"/>
            <a:ext cx="349250" cy="915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36" name="Rectangle 48"/>
          <p:cNvSpPr>
            <a:spLocks noChangeArrowheads="1"/>
          </p:cNvSpPr>
          <p:nvPr/>
        </p:nvSpPr>
        <p:spPr bwMode="auto">
          <a:xfrm>
            <a:off x="979488" y="5568950"/>
            <a:ext cx="7356475" cy="576263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solidFill>
                  <a:schemeClr val="hlink"/>
                </a:solidFill>
              </a:rPr>
              <a:t>A  B  C  D  E  F  G  H  I  J  K  L  M  N  O</a:t>
            </a:r>
          </a:p>
        </p:txBody>
      </p:sp>
    </p:spTree>
    <p:extLst>
      <p:ext uri="{BB962C8B-B14F-4D97-AF65-F5344CB8AC3E}">
        <p14:creationId xmlns:p14="http://schemas.microsoft.com/office/powerpoint/2010/main" xmlns="" val="2005838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3600"/>
              <a:t>Pseudo-Code for</a:t>
            </a:r>
            <a:br>
              <a:rPr lang="en-US" sz="3600"/>
            </a:br>
            <a:r>
              <a:rPr lang="en-US" sz="3600"/>
              <a:t>Breadth-First Traversal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7504" y="1268760"/>
            <a:ext cx="7824787" cy="3690937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sz="2400" u="sng" dirty="0"/>
              <a:t>breadth-first-traversal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400" dirty="0"/>
              <a:t>put 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4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400" dirty="0" err="1"/>
              <a:t>dequeue</a:t>
            </a:r>
            <a:r>
              <a:rPr lang="en-US" sz="24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400" dirty="0"/>
              <a:t>visit the node		</a:t>
            </a:r>
            <a:r>
              <a:rPr lang="en-US" sz="18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400" dirty="0" err="1"/>
              <a:t>enqueue</a:t>
            </a:r>
            <a:r>
              <a:rPr lang="en-US" sz="24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400" dirty="0" err="1"/>
              <a:t>enqueue</a:t>
            </a:r>
            <a:r>
              <a:rPr lang="en-US" sz="24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830435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 dirty="0"/>
              <a:t> </a:t>
            </a:r>
          </a:p>
        </p:txBody>
      </p:sp>
      <p:sp>
        <p:nvSpPr>
          <p:cNvPr id="8196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7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198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8204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8206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8208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8210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2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3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4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5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16" name="Rectangle 24"/>
          <p:cNvSpPr>
            <a:spLocks noChangeArrowheads="1"/>
          </p:cNvSpPr>
          <p:nvPr/>
        </p:nvSpPr>
        <p:spPr bwMode="auto">
          <a:xfrm>
            <a:off x="1109663" y="5871989"/>
            <a:ext cx="517683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   F   G</a:t>
            </a:r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8218" name="Rectangle 26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3631777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9220" name="Oval 4"/>
          <p:cNvSpPr>
            <a:spLocks noChangeArrowheads="1"/>
          </p:cNvSpPr>
          <p:nvPr/>
        </p:nvSpPr>
        <p:spPr bwMode="auto">
          <a:xfrm>
            <a:off x="3573463" y="414250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3614738" y="412345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222" name="Oval 6"/>
          <p:cNvSpPr>
            <a:spLocks noChangeArrowheads="1"/>
          </p:cNvSpPr>
          <p:nvPr/>
        </p:nvSpPr>
        <p:spPr bwMode="auto">
          <a:xfrm>
            <a:off x="1744663" y="501880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1785938" y="499975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9224" name="Oval 8"/>
          <p:cNvSpPr>
            <a:spLocks noChangeArrowheads="1"/>
          </p:cNvSpPr>
          <p:nvPr/>
        </p:nvSpPr>
        <p:spPr bwMode="auto">
          <a:xfrm>
            <a:off x="5326063" y="501880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5359400" y="499975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9226" name="Oval 10"/>
          <p:cNvSpPr>
            <a:spLocks noChangeArrowheads="1"/>
          </p:cNvSpPr>
          <p:nvPr/>
        </p:nvSpPr>
        <p:spPr bwMode="auto">
          <a:xfrm>
            <a:off x="601663" y="613799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635000" y="611894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9228" name="Oval 12"/>
          <p:cNvSpPr>
            <a:spLocks noChangeArrowheads="1"/>
          </p:cNvSpPr>
          <p:nvPr/>
        </p:nvSpPr>
        <p:spPr bwMode="auto">
          <a:xfrm>
            <a:off x="2582863" y="613799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2624138" y="611894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9230" name="Oval 14"/>
          <p:cNvSpPr>
            <a:spLocks noChangeArrowheads="1"/>
          </p:cNvSpPr>
          <p:nvPr/>
        </p:nvSpPr>
        <p:spPr bwMode="auto">
          <a:xfrm>
            <a:off x="4411663" y="613799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1" name="Rectangle 15"/>
          <p:cNvSpPr>
            <a:spLocks noChangeArrowheads="1"/>
          </p:cNvSpPr>
          <p:nvPr/>
        </p:nvSpPr>
        <p:spPr bwMode="auto">
          <a:xfrm>
            <a:off x="4459288" y="611894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9232" name="Oval 16"/>
          <p:cNvSpPr>
            <a:spLocks noChangeArrowheads="1"/>
          </p:cNvSpPr>
          <p:nvPr/>
        </p:nvSpPr>
        <p:spPr bwMode="auto">
          <a:xfrm>
            <a:off x="6240463" y="613799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3" name="Rectangle 17"/>
          <p:cNvSpPr>
            <a:spLocks noChangeArrowheads="1"/>
          </p:cNvSpPr>
          <p:nvPr/>
        </p:nvSpPr>
        <p:spPr bwMode="auto">
          <a:xfrm>
            <a:off x="6267450" y="611894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9234" name="Line 18"/>
          <p:cNvSpPr>
            <a:spLocks noChangeShapeType="1"/>
          </p:cNvSpPr>
          <p:nvPr/>
        </p:nvSpPr>
        <p:spPr bwMode="auto">
          <a:xfrm flipH="1">
            <a:off x="2106613" y="444571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5" name="Line 19"/>
          <p:cNvSpPr>
            <a:spLocks noChangeShapeType="1"/>
          </p:cNvSpPr>
          <p:nvPr/>
        </p:nvSpPr>
        <p:spPr bwMode="auto">
          <a:xfrm>
            <a:off x="3927475" y="445048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" name="Line 20"/>
          <p:cNvSpPr>
            <a:spLocks noChangeShapeType="1"/>
          </p:cNvSpPr>
          <p:nvPr/>
        </p:nvSpPr>
        <p:spPr bwMode="auto">
          <a:xfrm flipH="1">
            <a:off x="879475" y="533471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7" name="Line 21"/>
          <p:cNvSpPr>
            <a:spLocks noChangeShapeType="1"/>
          </p:cNvSpPr>
          <p:nvPr/>
        </p:nvSpPr>
        <p:spPr bwMode="auto">
          <a:xfrm flipH="1">
            <a:off x="4732338" y="530614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8" name="Line 22"/>
          <p:cNvSpPr>
            <a:spLocks noChangeShapeType="1"/>
          </p:cNvSpPr>
          <p:nvPr/>
        </p:nvSpPr>
        <p:spPr bwMode="auto">
          <a:xfrm>
            <a:off x="5718175" y="531566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9" name="Line 23"/>
          <p:cNvSpPr>
            <a:spLocks noChangeShapeType="1"/>
          </p:cNvSpPr>
          <p:nvPr/>
        </p:nvSpPr>
        <p:spPr bwMode="auto">
          <a:xfrm>
            <a:off x="2092325" y="529820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0" name="Rectangle 24"/>
          <p:cNvSpPr>
            <a:spLocks noChangeArrowheads="1"/>
          </p:cNvSpPr>
          <p:nvPr/>
        </p:nvSpPr>
        <p:spPr bwMode="auto">
          <a:xfrm>
            <a:off x="7156450" y="369800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9241" name="Rectangle 25"/>
          <p:cNvSpPr>
            <a:spLocks noChangeArrowheads="1"/>
          </p:cNvSpPr>
          <p:nvPr/>
        </p:nvSpPr>
        <p:spPr bwMode="auto">
          <a:xfrm>
            <a:off x="7067550" y="5739532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9242" name="Line 26"/>
          <p:cNvSpPr>
            <a:spLocks noChangeShapeType="1"/>
          </p:cNvSpPr>
          <p:nvPr/>
        </p:nvSpPr>
        <p:spPr bwMode="auto">
          <a:xfrm>
            <a:off x="4119563" y="4326657"/>
            <a:ext cx="3295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3" name="Rectangle 27"/>
          <p:cNvSpPr>
            <a:spLocks noChangeArrowheads="1"/>
          </p:cNvSpPr>
          <p:nvPr/>
        </p:nvSpPr>
        <p:spPr bwMode="auto">
          <a:xfrm>
            <a:off x="7562850" y="4113932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1220847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0244" name="Oval 4"/>
          <p:cNvSpPr>
            <a:spLocks noChangeArrowheads="1"/>
          </p:cNvSpPr>
          <p:nvPr/>
        </p:nvSpPr>
        <p:spPr bwMode="auto">
          <a:xfrm>
            <a:off x="3573463" y="423354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3614738" y="4214490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1744663" y="510984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785938" y="5090790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5326063" y="510984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5359400" y="5090790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0250" name="Oval 10"/>
          <p:cNvSpPr>
            <a:spLocks noChangeArrowheads="1"/>
          </p:cNvSpPr>
          <p:nvPr/>
        </p:nvSpPr>
        <p:spPr bwMode="auto">
          <a:xfrm>
            <a:off x="601663" y="622902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Rectangle 11"/>
          <p:cNvSpPr>
            <a:spLocks noChangeArrowheads="1"/>
          </p:cNvSpPr>
          <p:nvPr/>
        </p:nvSpPr>
        <p:spPr bwMode="auto">
          <a:xfrm>
            <a:off x="635000" y="620997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0252" name="Oval 12"/>
          <p:cNvSpPr>
            <a:spLocks noChangeArrowheads="1"/>
          </p:cNvSpPr>
          <p:nvPr/>
        </p:nvSpPr>
        <p:spPr bwMode="auto">
          <a:xfrm>
            <a:off x="2582863" y="622902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2624138" y="620997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0254" name="Oval 14"/>
          <p:cNvSpPr>
            <a:spLocks noChangeArrowheads="1"/>
          </p:cNvSpPr>
          <p:nvPr/>
        </p:nvSpPr>
        <p:spPr bwMode="auto">
          <a:xfrm>
            <a:off x="4411663" y="622902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Rectangle 15"/>
          <p:cNvSpPr>
            <a:spLocks noChangeArrowheads="1"/>
          </p:cNvSpPr>
          <p:nvPr/>
        </p:nvSpPr>
        <p:spPr bwMode="auto">
          <a:xfrm>
            <a:off x="4459288" y="6209977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0256" name="Oval 16"/>
          <p:cNvSpPr>
            <a:spLocks noChangeArrowheads="1"/>
          </p:cNvSpPr>
          <p:nvPr/>
        </p:nvSpPr>
        <p:spPr bwMode="auto">
          <a:xfrm>
            <a:off x="6240463" y="622902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7" name="Rectangle 17"/>
          <p:cNvSpPr>
            <a:spLocks noChangeArrowheads="1"/>
          </p:cNvSpPr>
          <p:nvPr/>
        </p:nvSpPr>
        <p:spPr bwMode="auto">
          <a:xfrm>
            <a:off x="6267450" y="6209977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 flipH="1">
            <a:off x="2106613" y="4536752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9" name="Line 19"/>
          <p:cNvSpPr>
            <a:spLocks noChangeShapeType="1"/>
          </p:cNvSpPr>
          <p:nvPr/>
        </p:nvSpPr>
        <p:spPr bwMode="auto">
          <a:xfrm>
            <a:off x="3927475" y="4541515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0" name="Line 20"/>
          <p:cNvSpPr>
            <a:spLocks noChangeShapeType="1"/>
          </p:cNvSpPr>
          <p:nvPr/>
        </p:nvSpPr>
        <p:spPr bwMode="auto">
          <a:xfrm flipH="1">
            <a:off x="879475" y="5425752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1" name="Line 21"/>
          <p:cNvSpPr>
            <a:spLocks noChangeShapeType="1"/>
          </p:cNvSpPr>
          <p:nvPr/>
        </p:nvSpPr>
        <p:spPr bwMode="auto">
          <a:xfrm flipH="1">
            <a:off x="4732338" y="5397177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2" name="Line 22"/>
          <p:cNvSpPr>
            <a:spLocks noChangeShapeType="1"/>
          </p:cNvSpPr>
          <p:nvPr/>
        </p:nvSpPr>
        <p:spPr bwMode="auto">
          <a:xfrm>
            <a:off x="5718175" y="5406702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3" name="Line 23"/>
          <p:cNvSpPr>
            <a:spLocks noChangeShapeType="1"/>
          </p:cNvSpPr>
          <p:nvPr/>
        </p:nvSpPr>
        <p:spPr bwMode="auto">
          <a:xfrm>
            <a:off x="2092325" y="5389240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4" name="Rectangle 24"/>
          <p:cNvSpPr>
            <a:spLocks noChangeArrowheads="1"/>
          </p:cNvSpPr>
          <p:nvPr/>
        </p:nvSpPr>
        <p:spPr bwMode="auto">
          <a:xfrm>
            <a:off x="7156450" y="3789040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0265" name="Rectangle 25"/>
          <p:cNvSpPr>
            <a:spLocks noChangeArrowheads="1"/>
          </p:cNvSpPr>
          <p:nvPr/>
        </p:nvSpPr>
        <p:spPr bwMode="auto">
          <a:xfrm>
            <a:off x="7067550" y="5830565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0266" name="Rectangle 26"/>
          <p:cNvSpPr>
            <a:spLocks noChangeArrowheads="1"/>
          </p:cNvSpPr>
          <p:nvPr/>
        </p:nvSpPr>
        <p:spPr bwMode="auto">
          <a:xfrm>
            <a:off x="7569200" y="4204965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0267" name="Rectangle 27"/>
          <p:cNvSpPr>
            <a:spLocks noChangeArrowheads="1"/>
          </p:cNvSpPr>
          <p:nvPr/>
        </p:nvSpPr>
        <p:spPr bwMode="auto">
          <a:xfrm>
            <a:off x="7578725" y="6257602"/>
            <a:ext cx="48736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0268" name="Line 28"/>
          <p:cNvSpPr>
            <a:spLocks noChangeShapeType="1"/>
          </p:cNvSpPr>
          <p:nvPr/>
        </p:nvSpPr>
        <p:spPr bwMode="auto">
          <a:xfrm>
            <a:off x="7826375" y="4744715"/>
            <a:ext cx="0" cy="11398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4026978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770584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1268" name="Oval 4"/>
          <p:cNvSpPr>
            <a:spLocks noChangeArrowheads="1"/>
          </p:cNvSpPr>
          <p:nvPr/>
        </p:nvSpPr>
        <p:spPr bwMode="auto">
          <a:xfrm>
            <a:off x="3573463" y="31372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3614738" y="31182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1270" name="Oval 6"/>
          <p:cNvSpPr>
            <a:spLocks noChangeArrowheads="1"/>
          </p:cNvSpPr>
          <p:nvPr/>
        </p:nvSpPr>
        <p:spPr bwMode="auto">
          <a:xfrm>
            <a:off x="17446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1785938" y="39945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53260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3" name="Rectangle 9"/>
          <p:cNvSpPr>
            <a:spLocks noChangeArrowheads="1"/>
          </p:cNvSpPr>
          <p:nvPr/>
        </p:nvSpPr>
        <p:spPr bwMode="auto">
          <a:xfrm>
            <a:off x="5359400" y="399454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1274" name="Oval 10"/>
          <p:cNvSpPr>
            <a:spLocks noChangeArrowheads="1"/>
          </p:cNvSpPr>
          <p:nvPr/>
        </p:nvSpPr>
        <p:spPr bwMode="auto">
          <a:xfrm>
            <a:off x="60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5" name="Rectangle 11"/>
          <p:cNvSpPr>
            <a:spLocks noChangeArrowheads="1"/>
          </p:cNvSpPr>
          <p:nvPr/>
        </p:nvSpPr>
        <p:spPr bwMode="auto">
          <a:xfrm>
            <a:off x="635000" y="51137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1276" name="Oval 12"/>
          <p:cNvSpPr>
            <a:spLocks noChangeArrowheads="1"/>
          </p:cNvSpPr>
          <p:nvPr/>
        </p:nvSpPr>
        <p:spPr bwMode="auto">
          <a:xfrm>
            <a:off x="25828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2624138" y="51137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1278" name="Oval 14"/>
          <p:cNvSpPr>
            <a:spLocks noChangeArrowheads="1"/>
          </p:cNvSpPr>
          <p:nvPr/>
        </p:nvSpPr>
        <p:spPr bwMode="auto">
          <a:xfrm>
            <a:off x="441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4459288" y="511373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1280" name="Oval 16"/>
          <p:cNvSpPr>
            <a:spLocks noChangeArrowheads="1"/>
          </p:cNvSpPr>
          <p:nvPr/>
        </p:nvSpPr>
        <p:spPr bwMode="auto">
          <a:xfrm>
            <a:off x="62404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1" name="Rectangle 17"/>
          <p:cNvSpPr>
            <a:spLocks noChangeArrowheads="1"/>
          </p:cNvSpPr>
          <p:nvPr/>
        </p:nvSpPr>
        <p:spPr bwMode="auto">
          <a:xfrm>
            <a:off x="6267450" y="511373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1282" name="Line 18"/>
          <p:cNvSpPr>
            <a:spLocks noChangeShapeType="1"/>
          </p:cNvSpPr>
          <p:nvPr/>
        </p:nvSpPr>
        <p:spPr bwMode="auto">
          <a:xfrm flipH="1">
            <a:off x="2106613" y="344050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3" name="Line 19"/>
          <p:cNvSpPr>
            <a:spLocks noChangeShapeType="1"/>
          </p:cNvSpPr>
          <p:nvPr/>
        </p:nvSpPr>
        <p:spPr bwMode="auto">
          <a:xfrm>
            <a:off x="3927475" y="344527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4" name="Line 20"/>
          <p:cNvSpPr>
            <a:spLocks noChangeShapeType="1"/>
          </p:cNvSpPr>
          <p:nvPr/>
        </p:nvSpPr>
        <p:spPr bwMode="auto">
          <a:xfrm flipH="1">
            <a:off x="879475" y="432950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5" name="Line 21"/>
          <p:cNvSpPr>
            <a:spLocks noChangeShapeType="1"/>
          </p:cNvSpPr>
          <p:nvPr/>
        </p:nvSpPr>
        <p:spPr bwMode="auto">
          <a:xfrm flipH="1">
            <a:off x="4732338" y="430093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6" name="Line 22"/>
          <p:cNvSpPr>
            <a:spLocks noChangeShapeType="1"/>
          </p:cNvSpPr>
          <p:nvPr/>
        </p:nvSpPr>
        <p:spPr bwMode="auto">
          <a:xfrm>
            <a:off x="5718175" y="431045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7" name="Line 23"/>
          <p:cNvSpPr>
            <a:spLocks noChangeShapeType="1"/>
          </p:cNvSpPr>
          <p:nvPr/>
        </p:nvSpPr>
        <p:spPr bwMode="auto">
          <a:xfrm>
            <a:off x="2092325" y="429299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88" name="Rectangle 24"/>
          <p:cNvSpPr>
            <a:spLocks noChangeArrowheads="1"/>
          </p:cNvSpPr>
          <p:nvPr/>
        </p:nvSpPr>
        <p:spPr bwMode="auto">
          <a:xfrm>
            <a:off x="7156450" y="269279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1289" name="Rectangle 25"/>
          <p:cNvSpPr>
            <a:spLocks noChangeArrowheads="1"/>
          </p:cNvSpPr>
          <p:nvPr/>
        </p:nvSpPr>
        <p:spPr bwMode="auto">
          <a:xfrm>
            <a:off x="7067550" y="4734322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1290" name="Rectangle 26"/>
          <p:cNvSpPr>
            <a:spLocks noChangeArrowheads="1"/>
          </p:cNvSpPr>
          <p:nvPr/>
        </p:nvSpPr>
        <p:spPr bwMode="auto">
          <a:xfrm>
            <a:off x="7578725" y="5161359"/>
            <a:ext cx="48736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1291" name="Rectangle 27"/>
          <p:cNvSpPr>
            <a:spLocks noChangeArrowheads="1"/>
          </p:cNvSpPr>
          <p:nvPr/>
        </p:nvSpPr>
        <p:spPr bwMode="auto">
          <a:xfrm>
            <a:off x="3438525" y="5943997"/>
            <a:ext cx="519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1292" name="Line 28"/>
          <p:cNvSpPr>
            <a:spLocks noChangeShapeType="1"/>
          </p:cNvSpPr>
          <p:nvPr/>
        </p:nvSpPr>
        <p:spPr bwMode="auto">
          <a:xfrm flipV="1">
            <a:off x="3981450" y="5529659"/>
            <a:ext cx="3551238" cy="727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-16565" y="786746"/>
            <a:ext cx="533671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2125725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2292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2294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2296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2298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9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2300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1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2302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3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2304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5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2306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7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8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09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0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1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312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2313" name="Rectangle 25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2314" name="Rectangle 26"/>
          <p:cNvSpPr>
            <a:spLocks noChangeArrowheads="1"/>
          </p:cNvSpPr>
          <p:nvPr/>
        </p:nvSpPr>
        <p:spPr bwMode="auto">
          <a:xfrm>
            <a:off x="7580313" y="3036714"/>
            <a:ext cx="465137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2315" name="Rectangle 27"/>
          <p:cNvSpPr>
            <a:spLocks noChangeArrowheads="1"/>
          </p:cNvSpPr>
          <p:nvPr/>
        </p:nvSpPr>
        <p:spPr bwMode="auto">
          <a:xfrm>
            <a:off x="7578725" y="5089351"/>
            <a:ext cx="48736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2316" name="Rectangle 28"/>
          <p:cNvSpPr>
            <a:spLocks noChangeArrowheads="1"/>
          </p:cNvSpPr>
          <p:nvPr/>
        </p:nvSpPr>
        <p:spPr bwMode="auto">
          <a:xfrm>
            <a:off x="3438525" y="5871989"/>
            <a:ext cx="519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2317" name="Line 29"/>
          <p:cNvSpPr>
            <a:spLocks noChangeShapeType="1"/>
          </p:cNvSpPr>
          <p:nvPr/>
        </p:nvSpPr>
        <p:spPr bwMode="auto">
          <a:xfrm flipV="1">
            <a:off x="2293938" y="3303414"/>
            <a:ext cx="5216525" cy="7461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612448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3316" name="Oval 4"/>
          <p:cNvSpPr>
            <a:spLocks noChangeArrowheads="1"/>
          </p:cNvSpPr>
          <p:nvPr/>
        </p:nvSpPr>
        <p:spPr bwMode="auto">
          <a:xfrm>
            <a:off x="3573463" y="344145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3614738" y="3422402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18" name="Oval 6"/>
          <p:cNvSpPr>
            <a:spLocks noChangeArrowheads="1"/>
          </p:cNvSpPr>
          <p:nvPr/>
        </p:nvSpPr>
        <p:spPr bwMode="auto">
          <a:xfrm>
            <a:off x="1744663" y="431775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9" name="Rectangle 7"/>
          <p:cNvSpPr>
            <a:spLocks noChangeArrowheads="1"/>
          </p:cNvSpPr>
          <p:nvPr/>
        </p:nvSpPr>
        <p:spPr bwMode="auto">
          <a:xfrm>
            <a:off x="1785938" y="4298702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20" name="Oval 8"/>
          <p:cNvSpPr>
            <a:spLocks noChangeArrowheads="1"/>
          </p:cNvSpPr>
          <p:nvPr/>
        </p:nvSpPr>
        <p:spPr bwMode="auto">
          <a:xfrm>
            <a:off x="5326063" y="431775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5359400" y="4298702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3322" name="Oval 10"/>
          <p:cNvSpPr>
            <a:spLocks noChangeArrowheads="1"/>
          </p:cNvSpPr>
          <p:nvPr/>
        </p:nvSpPr>
        <p:spPr bwMode="auto">
          <a:xfrm>
            <a:off x="601663" y="543693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635000" y="541788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3324" name="Oval 12"/>
          <p:cNvSpPr>
            <a:spLocks noChangeArrowheads="1"/>
          </p:cNvSpPr>
          <p:nvPr/>
        </p:nvSpPr>
        <p:spPr bwMode="auto">
          <a:xfrm>
            <a:off x="2582863" y="543693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2624138" y="541788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3326" name="Oval 14"/>
          <p:cNvSpPr>
            <a:spLocks noChangeArrowheads="1"/>
          </p:cNvSpPr>
          <p:nvPr/>
        </p:nvSpPr>
        <p:spPr bwMode="auto">
          <a:xfrm>
            <a:off x="4411663" y="543693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7" name="Rectangle 15"/>
          <p:cNvSpPr>
            <a:spLocks noChangeArrowheads="1"/>
          </p:cNvSpPr>
          <p:nvPr/>
        </p:nvSpPr>
        <p:spPr bwMode="auto">
          <a:xfrm>
            <a:off x="4459288" y="5417889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3328" name="Oval 16"/>
          <p:cNvSpPr>
            <a:spLocks noChangeArrowheads="1"/>
          </p:cNvSpPr>
          <p:nvPr/>
        </p:nvSpPr>
        <p:spPr bwMode="auto">
          <a:xfrm>
            <a:off x="6240463" y="543693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6267450" y="5417889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3330" name="Line 18"/>
          <p:cNvSpPr>
            <a:spLocks noChangeShapeType="1"/>
          </p:cNvSpPr>
          <p:nvPr/>
        </p:nvSpPr>
        <p:spPr bwMode="auto">
          <a:xfrm flipH="1">
            <a:off x="2106613" y="3744664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1" name="Line 19"/>
          <p:cNvSpPr>
            <a:spLocks noChangeShapeType="1"/>
          </p:cNvSpPr>
          <p:nvPr/>
        </p:nvSpPr>
        <p:spPr bwMode="auto">
          <a:xfrm>
            <a:off x="3927475" y="3749427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2" name="Line 20"/>
          <p:cNvSpPr>
            <a:spLocks noChangeShapeType="1"/>
          </p:cNvSpPr>
          <p:nvPr/>
        </p:nvSpPr>
        <p:spPr bwMode="auto">
          <a:xfrm flipH="1">
            <a:off x="879475" y="4633664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3" name="Line 21"/>
          <p:cNvSpPr>
            <a:spLocks noChangeShapeType="1"/>
          </p:cNvSpPr>
          <p:nvPr/>
        </p:nvSpPr>
        <p:spPr bwMode="auto">
          <a:xfrm flipH="1">
            <a:off x="4732338" y="4605089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4" name="Line 22"/>
          <p:cNvSpPr>
            <a:spLocks noChangeShapeType="1"/>
          </p:cNvSpPr>
          <p:nvPr/>
        </p:nvSpPr>
        <p:spPr bwMode="auto">
          <a:xfrm>
            <a:off x="5718175" y="4614614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5" name="Line 23"/>
          <p:cNvSpPr>
            <a:spLocks noChangeShapeType="1"/>
          </p:cNvSpPr>
          <p:nvPr/>
        </p:nvSpPr>
        <p:spPr bwMode="auto">
          <a:xfrm>
            <a:off x="2092325" y="4597152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36" name="Rectangle 24"/>
          <p:cNvSpPr>
            <a:spLocks noChangeArrowheads="1"/>
          </p:cNvSpPr>
          <p:nvPr/>
        </p:nvSpPr>
        <p:spPr bwMode="auto">
          <a:xfrm>
            <a:off x="7156450" y="2996952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7067550" y="5038477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3338" name="Rectangle 26"/>
          <p:cNvSpPr>
            <a:spLocks noChangeArrowheads="1"/>
          </p:cNvSpPr>
          <p:nvPr/>
        </p:nvSpPr>
        <p:spPr bwMode="auto">
          <a:xfrm>
            <a:off x="7580313" y="3412877"/>
            <a:ext cx="465137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3339" name="Rectangle 27"/>
          <p:cNvSpPr>
            <a:spLocks noChangeArrowheads="1"/>
          </p:cNvSpPr>
          <p:nvPr/>
        </p:nvSpPr>
        <p:spPr bwMode="auto">
          <a:xfrm>
            <a:off x="7578725" y="5465514"/>
            <a:ext cx="48736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A</a:t>
            </a:r>
          </a:p>
        </p:txBody>
      </p:sp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3438525" y="6248152"/>
            <a:ext cx="519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3341" name="Line 29"/>
          <p:cNvSpPr>
            <a:spLocks noChangeShapeType="1"/>
          </p:cNvSpPr>
          <p:nvPr/>
        </p:nvSpPr>
        <p:spPr bwMode="auto">
          <a:xfrm flipV="1">
            <a:off x="5837238" y="3679577"/>
            <a:ext cx="1673225" cy="757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18550464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4340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4342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3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4344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4346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4348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4350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4352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4354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5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6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8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9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0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4361" name="Rectangle 25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4362" name="Rectangle 26"/>
          <p:cNvSpPr>
            <a:spLocks noChangeArrowheads="1"/>
          </p:cNvSpPr>
          <p:nvPr/>
        </p:nvSpPr>
        <p:spPr bwMode="auto">
          <a:xfrm>
            <a:off x="7589838" y="5089351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4363" name="Line 27"/>
          <p:cNvSpPr>
            <a:spLocks noChangeShapeType="1"/>
          </p:cNvSpPr>
          <p:nvPr/>
        </p:nvSpPr>
        <p:spPr bwMode="auto">
          <a:xfrm>
            <a:off x="7826375" y="4003501"/>
            <a:ext cx="0" cy="712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Rectangle 28"/>
          <p:cNvSpPr>
            <a:spLocks noChangeArrowheads="1"/>
          </p:cNvSpPr>
          <p:nvPr/>
        </p:nvSpPr>
        <p:spPr bwMode="auto">
          <a:xfrm>
            <a:off x="3438525" y="5871989"/>
            <a:ext cx="519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</a:t>
            </a:r>
          </a:p>
        </p:txBody>
      </p:sp>
      <p:sp>
        <p:nvSpPr>
          <p:cNvPr id="14365" name="Rectangle 29"/>
          <p:cNvSpPr>
            <a:spLocks noChangeArrowheads="1"/>
          </p:cNvSpPr>
          <p:nvPr/>
        </p:nvSpPr>
        <p:spPr bwMode="auto">
          <a:xfrm>
            <a:off x="7580313" y="3036714"/>
            <a:ext cx="465137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654782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002731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5364" name="Oval 4"/>
          <p:cNvSpPr>
            <a:spLocks noChangeArrowheads="1"/>
          </p:cNvSpPr>
          <p:nvPr/>
        </p:nvSpPr>
        <p:spPr bwMode="auto">
          <a:xfrm>
            <a:off x="3573463" y="33694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614738" y="335039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5366" name="Oval 6"/>
          <p:cNvSpPr>
            <a:spLocks noChangeArrowheads="1"/>
          </p:cNvSpPr>
          <p:nvPr/>
        </p:nvSpPr>
        <p:spPr bwMode="auto">
          <a:xfrm>
            <a:off x="1744663" y="42457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1785938" y="422669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5368" name="Oval 8"/>
          <p:cNvSpPr>
            <a:spLocks noChangeArrowheads="1"/>
          </p:cNvSpPr>
          <p:nvPr/>
        </p:nvSpPr>
        <p:spPr bwMode="auto">
          <a:xfrm>
            <a:off x="5326063" y="42457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9" name="Rectangle 9"/>
          <p:cNvSpPr>
            <a:spLocks noChangeArrowheads="1"/>
          </p:cNvSpPr>
          <p:nvPr/>
        </p:nvSpPr>
        <p:spPr bwMode="auto">
          <a:xfrm>
            <a:off x="5359400" y="422669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5370" name="Oval 10"/>
          <p:cNvSpPr>
            <a:spLocks noChangeArrowheads="1"/>
          </p:cNvSpPr>
          <p:nvPr/>
        </p:nvSpPr>
        <p:spPr bwMode="auto">
          <a:xfrm>
            <a:off x="6016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635000" y="534588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5372" name="Oval 12"/>
          <p:cNvSpPr>
            <a:spLocks noChangeArrowheads="1"/>
          </p:cNvSpPr>
          <p:nvPr/>
        </p:nvSpPr>
        <p:spPr bwMode="auto">
          <a:xfrm>
            <a:off x="25828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3" name="Rectangle 13"/>
          <p:cNvSpPr>
            <a:spLocks noChangeArrowheads="1"/>
          </p:cNvSpPr>
          <p:nvPr/>
        </p:nvSpPr>
        <p:spPr bwMode="auto">
          <a:xfrm>
            <a:off x="2624138" y="534588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5374" name="Oval 14"/>
          <p:cNvSpPr>
            <a:spLocks noChangeArrowheads="1"/>
          </p:cNvSpPr>
          <p:nvPr/>
        </p:nvSpPr>
        <p:spPr bwMode="auto">
          <a:xfrm>
            <a:off x="44116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5" name="Rectangle 15"/>
          <p:cNvSpPr>
            <a:spLocks noChangeArrowheads="1"/>
          </p:cNvSpPr>
          <p:nvPr/>
        </p:nvSpPr>
        <p:spPr bwMode="auto">
          <a:xfrm>
            <a:off x="4459288" y="5345881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5376" name="Oval 16"/>
          <p:cNvSpPr>
            <a:spLocks noChangeArrowheads="1"/>
          </p:cNvSpPr>
          <p:nvPr/>
        </p:nvSpPr>
        <p:spPr bwMode="auto">
          <a:xfrm>
            <a:off x="62404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7" name="Rectangle 17"/>
          <p:cNvSpPr>
            <a:spLocks noChangeArrowheads="1"/>
          </p:cNvSpPr>
          <p:nvPr/>
        </p:nvSpPr>
        <p:spPr bwMode="auto">
          <a:xfrm>
            <a:off x="6267450" y="5345881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5378" name="Line 18"/>
          <p:cNvSpPr>
            <a:spLocks noChangeShapeType="1"/>
          </p:cNvSpPr>
          <p:nvPr/>
        </p:nvSpPr>
        <p:spPr bwMode="auto">
          <a:xfrm flipH="1">
            <a:off x="2106613" y="3672656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79" name="Line 19"/>
          <p:cNvSpPr>
            <a:spLocks noChangeShapeType="1"/>
          </p:cNvSpPr>
          <p:nvPr/>
        </p:nvSpPr>
        <p:spPr bwMode="auto">
          <a:xfrm>
            <a:off x="3927475" y="3677419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0" name="Line 20"/>
          <p:cNvSpPr>
            <a:spLocks noChangeShapeType="1"/>
          </p:cNvSpPr>
          <p:nvPr/>
        </p:nvSpPr>
        <p:spPr bwMode="auto">
          <a:xfrm flipH="1">
            <a:off x="879475" y="4561656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1" name="Line 21"/>
          <p:cNvSpPr>
            <a:spLocks noChangeShapeType="1"/>
          </p:cNvSpPr>
          <p:nvPr/>
        </p:nvSpPr>
        <p:spPr bwMode="auto">
          <a:xfrm flipH="1">
            <a:off x="4732338" y="4533081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2" name="Line 22"/>
          <p:cNvSpPr>
            <a:spLocks noChangeShapeType="1"/>
          </p:cNvSpPr>
          <p:nvPr/>
        </p:nvSpPr>
        <p:spPr bwMode="auto">
          <a:xfrm>
            <a:off x="5718175" y="4542606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3" name="Line 23"/>
          <p:cNvSpPr>
            <a:spLocks noChangeShapeType="1"/>
          </p:cNvSpPr>
          <p:nvPr/>
        </p:nvSpPr>
        <p:spPr bwMode="auto">
          <a:xfrm>
            <a:off x="2092325" y="4525144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84" name="Rectangle 24"/>
          <p:cNvSpPr>
            <a:spLocks noChangeArrowheads="1"/>
          </p:cNvSpPr>
          <p:nvPr/>
        </p:nvSpPr>
        <p:spPr bwMode="auto">
          <a:xfrm>
            <a:off x="7156450" y="2924944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5385" name="Rectangle 25"/>
          <p:cNvSpPr>
            <a:spLocks noChangeArrowheads="1"/>
          </p:cNvSpPr>
          <p:nvPr/>
        </p:nvSpPr>
        <p:spPr bwMode="auto">
          <a:xfrm>
            <a:off x="7067550" y="4966469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5386" name="Rectangle 26"/>
          <p:cNvSpPr>
            <a:spLocks noChangeArrowheads="1"/>
          </p:cNvSpPr>
          <p:nvPr/>
        </p:nvSpPr>
        <p:spPr bwMode="auto">
          <a:xfrm>
            <a:off x="7589838" y="5393506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5387" name="Rectangle 27"/>
          <p:cNvSpPr>
            <a:spLocks noChangeArrowheads="1"/>
          </p:cNvSpPr>
          <p:nvPr/>
        </p:nvSpPr>
        <p:spPr bwMode="auto">
          <a:xfrm>
            <a:off x="7580313" y="3340869"/>
            <a:ext cx="465137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5388" name="Rectangle 28"/>
          <p:cNvSpPr>
            <a:spLocks noChangeArrowheads="1"/>
          </p:cNvSpPr>
          <p:nvPr/>
        </p:nvSpPr>
        <p:spPr bwMode="auto">
          <a:xfrm>
            <a:off x="3057525" y="6176144"/>
            <a:ext cx="1281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15389" name="Line 29"/>
          <p:cNvSpPr>
            <a:spLocks noChangeShapeType="1"/>
          </p:cNvSpPr>
          <p:nvPr/>
        </p:nvSpPr>
        <p:spPr bwMode="auto">
          <a:xfrm flipV="1">
            <a:off x="4365625" y="5761806"/>
            <a:ext cx="3167063" cy="695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2882685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smtClean="0">
                <a:latin typeface="Arial" charset="0"/>
                <a:cs typeface="Arial" charset="0"/>
              </a:rPr>
              <a:t>Terminology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</a:t>
            </a:r>
            <a:r>
              <a:rPr lang="en-US" altLang="en-US" i="1" dirty="0" smtClean="0">
                <a:latin typeface="Arial" charset="0"/>
                <a:cs typeface="Arial" charset="0"/>
              </a:rPr>
              <a:t>degree</a:t>
            </a:r>
            <a:r>
              <a:rPr lang="en-US" altLang="en-US" dirty="0" smtClean="0">
                <a:latin typeface="Arial" charset="0"/>
                <a:cs typeface="Arial" charset="0"/>
              </a:rPr>
              <a:t> of a node is defined as the number of its children:   	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deg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dirty="0" smtClean="0">
                <a:latin typeface="Arial" charset="0"/>
                <a:cs typeface="Arial" charset="0"/>
              </a:rPr>
              <a:t>I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 = 3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Nodes with the same parent are </a:t>
            </a:r>
            <a:r>
              <a:rPr lang="en-US" altLang="en-US" i="1" dirty="0" smtClean="0">
                <a:latin typeface="Arial" charset="0"/>
                <a:cs typeface="Arial" charset="0"/>
              </a:rPr>
              <a:t>siblings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J, K, and L are siblings</a:t>
            </a:r>
          </a:p>
        </p:txBody>
      </p:sp>
      <p:pic>
        <p:nvPicPr>
          <p:cNvPr id="6" name="Picture 6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248150"/>
            <a:ext cx="18288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82100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6388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6390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6392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3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6394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5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6396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6398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9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6400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1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6402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3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4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5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6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7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08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6409" name="Rectangle 25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6410" name="Rectangle 26"/>
          <p:cNvSpPr>
            <a:spLocks noChangeArrowheads="1"/>
          </p:cNvSpPr>
          <p:nvPr/>
        </p:nvSpPr>
        <p:spPr bwMode="auto">
          <a:xfrm>
            <a:off x="7569200" y="3036714"/>
            <a:ext cx="487363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D</a:t>
            </a:r>
          </a:p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6411" name="Rectangle 27"/>
          <p:cNvSpPr>
            <a:spLocks noChangeArrowheads="1"/>
          </p:cNvSpPr>
          <p:nvPr/>
        </p:nvSpPr>
        <p:spPr bwMode="auto">
          <a:xfrm>
            <a:off x="7589838" y="5089351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6412" name="Line 28"/>
          <p:cNvSpPr>
            <a:spLocks noChangeShapeType="1"/>
          </p:cNvSpPr>
          <p:nvPr/>
        </p:nvSpPr>
        <p:spPr bwMode="auto">
          <a:xfrm flipV="1">
            <a:off x="1109663" y="3303414"/>
            <a:ext cx="6400800" cy="18780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413" name="Rectangle 29"/>
          <p:cNvSpPr>
            <a:spLocks noChangeArrowheads="1"/>
          </p:cNvSpPr>
          <p:nvPr/>
        </p:nvSpPr>
        <p:spPr bwMode="auto">
          <a:xfrm>
            <a:off x="3057525" y="5871989"/>
            <a:ext cx="1281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650289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698576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7412" name="Oval 4"/>
          <p:cNvSpPr>
            <a:spLocks noChangeArrowheads="1"/>
          </p:cNvSpPr>
          <p:nvPr/>
        </p:nvSpPr>
        <p:spPr bwMode="auto">
          <a:xfrm>
            <a:off x="3573463" y="30652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3614738" y="30462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7446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1785938" y="3922539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7416" name="Oval 8"/>
          <p:cNvSpPr>
            <a:spLocks noChangeArrowheads="1"/>
          </p:cNvSpPr>
          <p:nvPr/>
        </p:nvSpPr>
        <p:spPr bwMode="auto">
          <a:xfrm>
            <a:off x="5326063" y="3941589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7" name="Rectangle 9"/>
          <p:cNvSpPr>
            <a:spLocks noChangeArrowheads="1"/>
          </p:cNvSpPr>
          <p:nvPr/>
        </p:nvSpPr>
        <p:spPr bwMode="auto">
          <a:xfrm>
            <a:off x="5359400" y="3922539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7418" name="Oval 10"/>
          <p:cNvSpPr>
            <a:spLocks noChangeArrowheads="1"/>
          </p:cNvSpPr>
          <p:nvPr/>
        </p:nvSpPr>
        <p:spPr bwMode="auto">
          <a:xfrm>
            <a:off x="60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635000" y="50417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7420" name="Oval 12"/>
          <p:cNvSpPr>
            <a:spLocks noChangeArrowheads="1"/>
          </p:cNvSpPr>
          <p:nvPr/>
        </p:nvSpPr>
        <p:spPr bwMode="auto">
          <a:xfrm>
            <a:off x="25828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1" name="Rectangle 13"/>
          <p:cNvSpPr>
            <a:spLocks noChangeArrowheads="1"/>
          </p:cNvSpPr>
          <p:nvPr/>
        </p:nvSpPr>
        <p:spPr bwMode="auto">
          <a:xfrm>
            <a:off x="2624138" y="50417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44116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4459288" y="5041726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7424" name="Oval 16"/>
          <p:cNvSpPr>
            <a:spLocks noChangeArrowheads="1"/>
          </p:cNvSpPr>
          <p:nvPr/>
        </p:nvSpPr>
        <p:spPr bwMode="auto">
          <a:xfrm>
            <a:off x="6240463" y="50607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5" name="Rectangle 17"/>
          <p:cNvSpPr>
            <a:spLocks noChangeArrowheads="1"/>
          </p:cNvSpPr>
          <p:nvPr/>
        </p:nvSpPr>
        <p:spPr bwMode="auto">
          <a:xfrm>
            <a:off x="6267450" y="5041726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 flipH="1">
            <a:off x="2106613" y="3368501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Line 19"/>
          <p:cNvSpPr>
            <a:spLocks noChangeShapeType="1"/>
          </p:cNvSpPr>
          <p:nvPr/>
        </p:nvSpPr>
        <p:spPr bwMode="auto">
          <a:xfrm>
            <a:off x="3927475" y="3373264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8" name="Line 20"/>
          <p:cNvSpPr>
            <a:spLocks noChangeShapeType="1"/>
          </p:cNvSpPr>
          <p:nvPr/>
        </p:nvSpPr>
        <p:spPr bwMode="auto">
          <a:xfrm flipH="1">
            <a:off x="879475" y="4257501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29" name="Line 21"/>
          <p:cNvSpPr>
            <a:spLocks noChangeShapeType="1"/>
          </p:cNvSpPr>
          <p:nvPr/>
        </p:nvSpPr>
        <p:spPr bwMode="auto">
          <a:xfrm flipH="1">
            <a:off x="4732338" y="4228926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Line 22"/>
          <p:cNvSpPr>
            <a:spLocks noChangeShapeType="1"/>
          </p:cNvSpPr>
          <p:nvPr/>
        </p:nvSpPr>
        <p:spPr bwMode="auto">
          <a:xfrm>
            <a:off x="5718175" y="4238451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1" name="Line 23"/>
          <p:cNvSpPr>
            <a:spLocks noChangeShapeType="1"/>
          </p:cNvSpPr>
          <p:nvPr/>
        </p:nvSpPr>
        <p:spPr bwMode="auto">
          <a:xfrm>
            <a:off x="2092325" y="4220989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2" name="Rectangle 24"/>
          <p:cNvSpPr>
            <a:spLocks noChangeArrowheads="1"/>
          </p:cNvSpPr>
          <p:nvPr/>
        </p:nvSpPr>
        <p:spPr bwMode="auto">
          <a:xfrm>
            <a:off x="7156450" y="2620789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7433" name="Rectangle 25"/>
          <p:cNvSpPr>
            <a:spLocks noChangeArrowheads="1"/>
          </p:cNvSpPr>
          <p:nvPr/>
        </p:nvSpPr>
        <p:spPr bwMode="auto">
          <a:xfrm>
            <a:off x="7067550" y="4662314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7434" name="Rectangle 26"/>
          <p:cNvSpPr>
            <a:spLocks noChangeArrowheads="1"/>
          </p:cNvSpPr>
          <p:nvPr/>
        </p:nvSpPr>
        <p:spPr bwMode="auto">
          <a:xfrm>
            <a:off x="7569200" y="3036714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7435" name="Rectangle 27"/>
          <p:cNvSpPr>
            <a:spLocks noChangeArrowheads="1"/>
          </p:cNvSpPr>
          <p:nvPr/>
        </p:nvSpPr>
        <p:spPr bwMode="auto">
          <a:xfrm>
            <a:off x="7589838" y="5089351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B</a:t>
            </a:r>
          </a:p>
        </p:txBody>
      </p:sp>
      <p:sp>
        <p:nvSpPr>
          <p:cNvPr id="17436" name="Line 28"/>
          <p:cNvSpPr>
            <a:spLocks noChangeShapeType="1"/>
          </p:cNvSpPr>
          <p:nvPr/>
        </p:nvSpPr>
        <p:spPr bwMode="auto">
          <a:xfrm flipV="1">
            <a:off x="2978150" y="3249439"/>
            <a:ext cx="4565650" cy="1814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37" name="Rectangle 29"/>
          <p:cNvSpPr>
            <a:spLocks noChangeArrowheads="1"/>
          </p:cNvSpPr>
          <p:nvPr/>
        </p:nvSpPr>
        <p:spPr bwMode="auto">
          <a:xfrm>
            <a:off x="3057525" y="5871989"/>
            <a:ext cx="1281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42792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8436" name="Oval 4"/>
          <p:cNvSpPr>
            <a:spLocks noChangeArrowheads="1"/>
          </p:cNvSpPr>
          <p:nvPr/>
        </p:nvSpPr>
        <p:spPr bwMode="auto">
          <a:xfrm>
            <a:off x="3573463" y="33801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3614738" y="33611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8438" name="Oval 6"/>
          <p:cNvSpPr>
            <a:spLocks noChangeArrowheads="1"/>
          </p:cNvSpPr>
          <p:nvPr/>
        </p:nvSpPr>
        <p:spPr bwMode="auto">
          <a:xfrm>
            <a:off x="1744663" y="42564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Rectangle 7"/>
          <p:cNvSpPr>
            <a:spLocks noChangeArrowheads="1"/>
          </p:cNvSpPr>
          <p:nvPr/>
        </p:nvSpPr>
        <p:spPr bwMode="auto">
          <a:xfrm>
            <a:off x="1785938" y="42374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8440" name="Oval 8"/>
          <p:cNvSpPr>
            <a:spLocks noChangeArrowheads="1"/>
          </p:cNvSpPr>
          <p:nvPr/>
        </p:nvSpPr>
        <p:spPr bwMode="auto">
          <a:xfrm>
            <a:off x="5326063" y="42564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5359400" y="42374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8442" name="Oval 10"/>
          <p:cNvSpPr>
            <a:spLocks noChangeArrowheads="1"/>
          </p:cNvSpPr>
          <p:nvPr/>
        </p:nvSpPr>
        <p:spPr bwMode="auto">
          <a:xfrm>
            <a:off x="601663" y="537567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635000" y="535662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8444" name="Oval 12"/>
          <p:cNvSpPr>
            <a:spLocks noChangeArrowheads="1"/>
          </p:cNvSpPr>
          <p:nvPr/>
        </p:nvSpPr>
        <p:spPr bwMode="auto">
          <a:xfrm>
            <a:off x="2582863" y="537567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5" name="Rectangle 13"/>
          <p:cNvSpPr>
            <a:spLocks noChangeArrowheads="1"/>
          </p:cNvSpPr>
          <p:nvPr/>
        </p:nvSpPr>
        <p:spPr bwMode="auto">
          <a:xfrm>
            <a:off x="2624138" y="535662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8446" name="Oval 14"/>
          <p:cNvSpPr>
            <a:spLocks noChangeArrowheads="1"/>
          </p:cNvSpPr>
          <p:nvPr/>
        </p:nvSpPr>
        <p:spPr bwMode="auto">
          <a:xfrm>
            <a:off x="4411663" y="537567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4459288" y="5356621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8448" name="Oval 16"/>
          <p:cNvSpPr>
            <a:spLocks noChangeArrowheads="1"/>
          </p:cNvSpPr>
          <p:nvPr/>
        </p:nvSpPr>
        <p:spPr bwMode="auto">
          <a:xfrm>
            <a:off x="6240463" y="537567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6267450" y="5356621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8450" name="Line 18"/>
          <p:cNvSpPr>
            <a:spLocks noChangeShapeType="1"/>
          </p:cNvSpPr>
          <p:nvPr/>
        </p:nvSpPr>
        <p:spPr bwMode="auto">
          <a:xfrm flipH="1">
            <a:off x="2106613" y="3683396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1" name="Line 19"/>
          <p:cNvSpPr>
            <a:spLocks noChangeShapeType="1"/>
          </p:cNvSpPr>
          <p:nvPr/>
        </p:nvSpPr>
        <p:spPr bwMode="auto">
          <a:xfrm>
            <a:off x="3927475" y="3688159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2" name="Line 20"/>
          <p:cNvSpPr>
            <a:spLocks noChangeShapeType="1"/>
          </p:cNvSpPr>
          <p:nvPr/>
        </p:nvSpPr>
        <p:spPr bwMode="auto">
          <a:xfrm flipH="1">
            <a:off x="879475" y="4572396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3" name="Line 21"/>
          <p:cNvSpPr>
            <a:spLocks noChangeShapeType="1"/>
          </p:cNvSpPr>
          <p:nvPr/>
        </p:nvSpPr>
        <p:spPr bwMode="auto">
          <a:xfrm flipH="1">
            <a:off x="4732338" y="4543821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4" name="Line 22"/>
          <p:cNvSpPr>
            <a:spLocks noChangeShapeType="1"/>
          </p:cNvSpPr>
          <p:nvPr/>
        </p:nvSpPr>
        <p:spPr bwMode="auto">
          <a:xfrm>
            <a:off x="5718175" y="4553346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5" name="Line 23"/>
          <p:cNvSpPr>
            <a:spLocks noChangeShapeType="1"/>
          </p:cNvSpPr>
          <p:nvPr/>
        </p:nvSpPr>
        <p:spPr bwMode="auto">
          <a:xfrm>
            <a:off x="2092325" y="4535884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7156450" y="2935684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7067550" y="4977209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7589838" y="5404246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8459" name="Line 27"/>
          <p:cNvSpPr>
            <a:spLocks noChangeShapeType="1"/>
          </p:cNvSpPr>
          <p:nvPr/>
        </p:nvSpPr>
        <p:spPr bwMode="auto">
          <a:xfrm flipH="1">
            <a:off x="7826375" y="4799409"/>
            <a:ext cx="11113" cy="339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7569200" y="3351609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3057525" y="6186884"/>
            <a:ext cx="128111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2684706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002731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19460" name="Oval 4"/>
          <p:cNvSpPr>
            <a:spLocks noChangeArrowheads="1"/>
          </p:cNvSpPr>
          <p:nvPr/>
        </p:nvSpPr>
        <p:spPr bwMode="auto">
          <a:xfrm>
            <a:off x="3573463" y="33694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3614738" y="335039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9462" name="Oval 6"/>
          <p:cNvSpPr>
            <a:spLocks noChangeArrowheads="1"/>
          </p:cNvSpPr>
          <p:nvPr/>
        </p:nvSpPr>
        <p:spPr bwMode="auto">
          <a:xfrm>
            <a:off x="1744663" y="42457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785938" y="422669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9464" name="Oval 8"/>
          <p:cNvSpPr>
            <a:spLocks noChangeArrowheads="1"/>
          </p:cNvSpPr>
          <p:nvPr/>
        </p:nvSpPr>
        <p:spPr bwMode="auto">
          <a:xfrm>
            <a:off x="5326063" y="424574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359400" y="422669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19466" name="Oval 10"/>
          <p:cNvSpPr>
            <a:spLocks noChangeArrowheads="1"/>
          </p:cNvSpPr>
          <p:nvPr/>
        </p:nvSpPr>
        <p:spPr bwMode="auto">
          <a:xfrm>
            <a:off x="6016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635000" y="5345881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19468" name="Oval 12"/>
          <p:cNvSpPr>
            <a:spLocks noChangeArrowheads="1"/>
          </p:cNvSpPr>
          <p:nvPr/>
        </p:nvSpPr>
        <p:spPr bwMode="auto">
          <a:xfrm>
            <a:off x="25828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2624138" y="5345881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19470" name="Oval 14"/>
          <p:cNvSpPr>
            <a:spLocks noChangeArrowheads="1"/>
          </p:cNvSpPr>
          <p:nvPr/>
        </p:nvSpPr>
        <p:spPr bwMode="auto">
          <a:xfrm>
            <a:off x="44116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4459288" y="5345881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6240463" y="5364931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3" name="Rectangle 17"/>
          <p:cNvSpPr>
            <a:spLocks noChangeArrowheads="1"/>
          </p:cNvSpPr>
          <p:nvPr/>
        </p:nvSpPr>
        <p:spPr bwMode="auto">
          <a:xfrm>
            <a:off x="6267450" y="5345881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19474" name="Line 18"/>
          <p:cNvSpPr>
            <a:spLocks noChangeShapeType="1"/>
          </p:cNvSpPr>
          <p:nvPr/>
        </p:nvSpPr>
        <p:spPr bwMode="auto">
          <a:xfrm flipH="1">
            <a:off x="2106613" y="3672656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5" name="Line 19"/>
          <p:cNvSpPr>
            <a:spLocks noChangeShapeType="1"/>
          </p:cNvSpPr>
          <p:nvPr/>
        </p:nvSpPr>
        <p:spPr bwMode="auto">
          <a:xfrm>
            <a:off x="3927475" y="3677419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6" name="Line 20"/>
          <p:cNvSpPr>
            <a:spLocks noChangeShapeType="1"/>
          </p:cNvSpPr>
          <p:nvPr/>
        </p:nvSpPr>
        <p:spPr bwMode="auto">
          <a:xfrm flipH="1">
            <a:off x="879475" y="4561656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7" name="Line 21"/>
          <p:cNvSpPr>
            <a:spLocks noChangeShapeType="1"/>
          </p:cNvSpPr>
          <p:nvPr/>
        </p:nvSpPr>
        <p:spPr bwMode="auto">
          <a:xfrm flipH="1">
            <a:off x="4732338" y="4533081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8" name="Line 22"/>
          <p:cNvSpPr>
            <a:spLocks noChangeShapeType="1"/>
          </p:cNvSpPr>
          <p:nvPr/>
        </p:nvSpPr>
        <p:spPr bwMode="auto">
          <a:xfrm>
            <a:off x="5718175" y="4542606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79" name="Line 23"/>
          <p:cNvSpPr>
            <a:spLocks noChangeShapeType="1"/>
          </p:cNvSpPr>
          <p:nvPr/>
        </p:nvSpPr>
        <p:spPr bwMode="auto">
          <a:xfrm>
            <a:off x="2092325" y="4525144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80" name="Rectangle 24"/>
          <p:cNvSpPr>
            <a:spLocks noChangeArrowheads="1"/>
          </p:cNvSpPr>
          <p:nvPr/>
        </p:nvSpPr>
        <p:spPr bwMode="auto">
          <a:xfrm>
            <a:off x="7156450" y="2924944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19481" name="Rectangle 25"/>
          <p:cNvSpPr>
            <a:spLocks noChangeArrowheads="1"/>
          </p:cNvSpPr>
          <p:nvPr/>
        </p:nvSpPr>
        <p:spPr bwMode="auto">
          <a:xfrm>
            <a:off x="7067550" y="4966469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19482" name="Rectangle 26"/>
          <p:cNvSpPr>
            <a:spLocks noChangeArrowheads="1"/>
          </p:cNvSpPr>
          <p:nvPr/>
        </p:nvSpPr>
        <p:spPr bwMode="auto">
          <a:xfrm>
            <a:off x="7589838" y="5393506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19483" name="Rectangle 27"/>
          <p:cNvSpPr>
            <a:spLocks noChangeArrowheads="1"/>
          </p:cNvSpPr>
          <p:nvPr/>
        </p:nvSpPr>
        <p:spPr bwMode="auto">
          <a:xfrm>
            <a:off x="2662238" y="6176144"/>
            <a:ext cx="2071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</a:t>
            </a:r>
          </a:p>
        </p:txBody>
      </p:sp>
      <p:sp>
        <p:nvSpPr>
          <p:cNvPr id="19484" name="Rectangle 28"/>
          <p:cNvSpPr>
            <a:spLocks noChangeArrowheads="1"/>
          </p:cNvSpPr>
          <p:nvPr/>
        </p:nvSpPr>
        <p:spPr bwMode="auto">
          <a:xfrm>
            <a:off x="7569200" y="3340869"/>
            <a:ext cx="487363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19485" name="Line 29"/>
          <p:cNvSpPr>
            <a:spLocks noChangeShapeType="1"/>
          </p:cNvSpPr>
          <p:nvPr/>
        </p:nvSpPr>
        <p:spPr bwMode="auto">
          <a:xfrm flipV="1">
            <a:off x="4738688" y="5761806"/>
            <a:ext cx="2794000" cy="6207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53349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770584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0484" name="Oval 4"/>
          <p:cNvSpPr>
            <a:spLocks noChangeArrowheads="1"/>
          </p:cNvSpPr>
          <p:nvPr/>
        </p:nvSpPr>
        <p:spPr bwMode="auto">
          <a:xfrm>
            <a:off x="3573463" y="31372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3614738" y="31182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7446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7" name="Rectangle 7"/>
          <p:cNvSpPr>
            <a:spLocks noChangeArrowheads="1"/>
          </p:cNvSpPr>
          <p:nvPr/>
        </p:nvSpPr>
        <p:spPr bwMode="auto">
          <a:xfrm>
            <a:off x="1785938" y="39945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0488" name="Oval 8"/>
          <p:cNvSpPr>
            <a:spLocks noChangeArrowheads="1"/>
          </p:cNvSpPr>
          <p:nvPr/>
        </p:nvSpPr>
        <p:spPr bwMode="auto">
          <a:xfrm>
            <a:off x="53260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5359400" y="399454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0490" name="Oval 10"/>
          <p:cNvSpPr>
            <a:spLocks noChangeArrowheads="1"/>
          </p:cNvSpPr>
          <p:nvPr/>
        </p:nvSpPr>
        <p:spPr bwMode="auto">
          <a:xfrm>
            <a:off x="60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635000" y="51137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0492" name="Oval 12"/>
          <p:cNvSpPr>
            <a:spLocks noChangeArrowheads="1"/>
          </p:cNvSpPr>
          <p:nvPr/>
        </p:nvSpPr>
        <p:spPr bwMode="auto">
          <a:xfrm>
            <a:off x="25828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2624138" y="51137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0494" name="Oval 14"/>
          <p:cNvSpPr>
            <a:spLocks noChangeArrowheads="1"/>
          </p:cNvSpPr>
          <p:nvPr/>
        </p:nvSpPr>
        <p:spPr bwMode="auto">
          <a:xfrm>
            <a:off x="441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4459288" y="511373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0496" name="Oval 16"/>
          <p:cNvSpPr>
            <a:spLocks noChangeArrowheads="1"/>
          </p:cNvSpPr>
          <p:nvPr/>
        </p:nvSpPr>
        <p:spPr bwMode="auto">
          <a:xfrm>
            <a:off x="62404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6267450" y="511373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0498" name="Line 18"/>
          <p:cNvSpPr>
            <a:spLocks noChangeShapeType="1"/>
          </p:cNvSpPr>
          <p:nvPr/>
        </p:nvSpPr>
        <p:spPr bwMode="auto">
          <a:xfrm flipH="1">
            <a:off x="2106613" y="344050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9" name="Line 19"/>
          <p:cNvSpPr>
            <a:spLocks noChangeShapeType="1"/>
          </p:cNvSpPr>
          <p:nvPr/>
        </p:nvSpPr>
        <p:spPr bwMode="auto">
          <a:xfrm>
            <a:off x="3927475" y="344527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0" name="Line 20"/>
          <p:cNvSpPr>
            <a:spLocks noChangeShapeType="1"/>
          </p:cNvSpPr>
          <p:nvPr/>
        </p:nvSpPr>
        <p:spPr bwMode="auto">
          <a:xfrm flipH="1">
            <a:off x="879475" y="432950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1" name="Line 21"/>
          <p:cNvSpPr>
            <a:spLocks noChangeShapeType="1"/>
          </p:cNvSpPr>
          <p:nvPr/>
        </p:nvSpPr>
        <p:spPr bwMode="auto">
          <a:xfrm flipH="1">
            <a:off x="4732338" y="430093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2" name="Line 22"/>
          <p:cNvSpPr>
            <a:spLocks noChangeShapeType="1"/>
          </p:cNvSpPr>
          <p:nvPr/>
        </p:nvSpPr>
        <p:spPr bwMode="auto">
          <a:xfrm>
            <a:off x="5718175" y="431045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3" name="Line 23"/>
          <p:cNvSpPr>
            <a:spLocks noChangeShapeType="1"/>
          </p:cNvSpPr>
          <p:nvPr/>
        </p:nvSpPr>
        <p:spPr bwMode="auto">
          <a:xfrm>
            <a:off x="2092325" y="429299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4" name="Rectangle 24"/>
          <p:cNvSpPr>
            <a:spLocks noChangeArrowheads="1"/>
          </p:cNvSpPr>
          <p:nvPr/>
        </p:nvSpPr>
        <p:spPr bwMode="auto">
          <a:xfrm>
            <a:off x="7156450" y="269279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0505" name="Rectangle 25"/>
          <p:cNvSpPr>
            <a:spLocks noChangeArrowheads="1"/>
          </p:cNvSpPr>
          <p:nvPr/>
        </p:nvSpPr>
        <p:spPr bwMode="auto">
          <a:xfrm>
            <a:off x="7067550" y="4734322"/>
            <a:ext cx="154781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0506" name="Line 26"/>
          <p:cNvSpPr>
            <a:spLocks noChangeShapeType="1"/>
          </p:cNvSpPr>
          <p:nvPr/>
        </p:nvSpPr>
        <p:spPr bwMode="auto">
          <a:xfrm flipV="1">
            <a:off x="4887913" y="3375422"/>
            <a:ext cx="2622550" cy="1866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7" name="Rectangle 27"/>
          <p:cNvSpPr>
            <a:spLocks noChangeArrowheads="1"/>
          </p:cNvSpPr>
          <p:nvPr/>
        </p:nvSpPr>
        <p:spPr bwMode="auto">
          <a:xfrm>
            <a:off x="7589838" y="5161359"/>
            <a:ext cx="465137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20508" name="Rectangle 28"/>
          <p:cNvSpPr>
            <a:spLocks noChangeArrowheads="1"/>
          </p:cNvSpPr>
          <p:nvPr/>
        </p:nvSpPr>
        <p:spPr bwMode="auto">
          <a:xfrm>
            <a:off x="2662238" y="5943997"/>
            <a:ext cx="2071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</a:t>
            </a:r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7569200" y="3108722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6745568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770584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1508" name="Oval 4"/>
          <p:cNvSpPr>
            <a:spLocks noChangeArrowheads="1"/>
          </p:cNvSpPr>
          <p:nvPr/>
        </p:nvSpPr>
        <p:spPr bwMode="auto">
          <a:xfrm>
            <a:off x="3573463" y="31372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3614738" y="31182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17446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1785938" y="3994547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5326063" y="4013597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5359400" y="3994547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60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635000" y="5113734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25828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2624138" y="5113734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1518" name="Oval 14"/>
          <p:cNvSpPr>
            <a:spLocks noChangeArrowheads="1"/>
          </p:cNvSpPr>
          <p:nvPr/>
        </p:nvSpPr>
        <p:spPr bwMode="auto">
          <a:xfrm>
            <a:off x="44116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9" name="Rectangle 15"/>
          <p:cNvSpPr>
            <a:spLocks noChangeArrowheads="1"/>
          </p:cNvSpPr>
          <p:nvPr/>
        </p:nvSpPr>
        <p:spPr bwMode="auto">
          <a:xfrm>
            <a:off x="4459288" y="5113734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6240463" y="5132784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6267450" y="5113734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1522" name="Line 18"/>
          <p:cNvSpPr>
            <a:spLocks noChangeShapeType="1"/>
          </p:cNvSpPr>
          <p:nvPr/>
        </p:nvSpPr>
        <p:spPr bwMode="auto">
          <a:xfrm flipH="1">
            <a:off x="2106613" y="3440509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3" name="Line 19"/>
          <p:cNvSpPr>
            <a:spLocks noChangeShapeType="1"/>
          </p:cNvSpPr>
          <p:nvPr/>
        </p:nvSpPr>
        <p:spPr bwMode="auto">
          <a:xfrm>
            <a:off x="3927475" y="3445272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4" name="Line 20"/>
          <p:cNvSpPr>
            <a:spLocks noChangeShapeType="1"/>
          </p:cNvSpPr>
          <p:nvPr/>
        </p:nvSpPr>
        <p:spPr bwMode="auto">
          <a:xfrm flipH="1">
            <a:off x="879475" y="4329509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5" name="Line 21"/>
          <p:cNvSpPr>
            <a:spLocks noChangeShapeType="1"/>
          </p:cNvSpPr>
          <p:nvPr/>
        </p:nvSpPr>
        <p:spPr bwMode="auto">
          <a:xfrm flipH="1">
            <a:off x="4732338" y="4300934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6" name="Line 22"/>
          <p:cNvSpPr>
            <a:spLocks noChangeShapeType="1"/>
          </p:cNvSpPr>
          <p:nvPr/>
        </p:nvSpPr>
        <p:spPr bwMode="auto">
          <a:xfrm>
            <a:off x="5718175" y="4310459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7" name="Line 23"/>
          <p:cNvSpPr>
            <a:spLocks noChangeShapeType="1"/>
          </p:cNvSpPr>
          <p:nvPr/>
        </p:nvSpPr>
        <p:spPr bwMode="auto">
          <a:xfrm>
            <a:off x="2092325" y="4292997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28" name="Rectangle 24"/>
          <p:cNvSpPr>
            <a:spLocks noChangeArrowheads="1"/>
          </p:cNvSpPr>
          <p:nvPr/>
        </p:nvSpPr>
        <p:spPr bwMode="auto">
          <a:xfrm>
            <a:off x="7156450" y="2692797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1529" name="Rectangle 25"/>
          <p:cNvSpPr>
            <a:spLocks noChangeArrowheads="1"/>
          </p:cNvSpPr>
          <p:nvPr/>
        </p:nvSpPr>
        <p:spPr bwMode="auto">
          <a:xfrm>
            <a:off x="7067550" y="5129609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1530" name="Line 26"/>
          <p:cNvSpPr>
            <a:spLocks noChangeShapeType="1"/>
          </p:cNvSpPr>
          <p:nvPr/>
        </p:nvSpPr>
        <p:spPr bwMode="auto">
          <a:xfrm flipV="1">
            <a:off x="6542088" y="3396059"/>
            <a:ext cx="1085850" cy="1728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1" name="Rectangle 27"/>
          <p:cNvSpPr>
            <a:spLocks noChangeArrowheads="1"/>
          </p:cNvSpPr>
          <p:nvPr/>
        </p:nvSpPr>
        <p:spPr bwMode="auto">
          <a:xfrm>
            <a:off x="7589838" y="5556647"/>
            <a:ext cx="465137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C</a:t>
            </a:r>
          </a:p>
        </p:txBody>
      </p:sp>
      <p:sp>
        <p:nvSpPr>
          <p:cNvPr id="21532" name="Rectangle 28"/>
          <p:cNvSpPr>
            <a:spLocks noChangeArrowheads="1"/>
          </p:cNvSpPr>
          <p:nvPr/>
        </p:nvSpPr>
        <p:spPr bwMode="auto">
          <a:xfrm>
            <a:off x="2662238" y="5943997"/>
            <a:ext cx="2071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</a:t>
            </a:r>
          </a:p>
        </p:txBody>
      </p:sp>
      <p:sp>
        <p:nvSpPr>
          <p:cNvPr id="21533" name="Rectangle 29"/>
          <p:cNvSpPr>
            <a:spLocks noChangeArrowheads="1"/>
          </p:cNvSpPr>
          <p:nvPr/>
        </p:nvSpPr>
        <p:spPr bwMode="auto">
          <a:xfrm>
            <a:off x="7569200" y="3108722"/>
            <a:ext cx="487363" cy="205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4147330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9146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2532" name="Oval 4"/>
          <p:cNvSpPr>
            <a:spLocks noChangeArrowheads="1"/>
          </p:cNvSpPr>
          <p:nvPr/>
        </p:nvSpPr>
        <p:spPr bwMode="auto">
          <a:xfrm>
            <a:off x="3573463" y="32813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3614738" y="326226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2534" name="Oval 6"/>
          <p:cNvSpPr>
            <a:spLocks noChangeArrowheads="1"/>
          </p:cNvSpPr>
          <p:nvPr/>
        </p:nvSpPr>
        <p:spPr bwMode="auto">
          <a:xfrm>
            <a:off x="1744663" y="41576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1785938" y="413856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2536" name="Oval 8"/>
          <p:cNvSpPr>
            <a:spLocks noChangeArrowheads="1"/>
          </p:cNvSpPr>
          <p:nvPr/>
        </p:nvSpPr>
        <p:spPr bwMode="auto">
          <a:xfrm>
            <a:off x="5326063" y="415761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5359400" y="413856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2538" name="Oval 10"/>
          <p:cNvSpPr>
            <a:spLocks noChangeArrowheads="1"/>
          </p:cNvSpPr>
          <p:nvPr/>
        </p:nvSpPr>
        <p:spPr bwMode="auto">
          <a:xfrm>
            <a:off x="601663" y="527680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635000" y="5257750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2540" name="Oval 12"/>
          <p:cNvSpPr>
            <a:spLocks noChangeArrowheads="1"/>
          </p:cNvSpPr>
          <p:nvPr/>
        </p:nvSpPr>
        <p:spPr bwMode="auto">
          <a:xfrm>
            <a:off x="2582863" y="527680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2624138" y="5257750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2542" name="Oval 14"/>
          <p:cNvSpPr>
            <a:spLocks noChangeArrowheads="1"/>
          </p:cNvSpPr>
          <p:nvPr/>
        </p:nvSpPr>
        <p:spPr bwMode="auto">
          <a:xfrm>
            <a:off x="4411663" y="527680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4459288" y="5257750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2544" name="Oval 16"/>
          <p:cNvSpPr>
            <a:spLocks noChangeArrowheads="1"/>
          </p:cNvSpPr>
          <p:nvPr/>
        </p:nvSpPr>
        <p:spPr bwMode="auto">
          <a:xfrm>
            <a:off x="6240463" y="5276800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6267450" y="5257750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2546" name="Line 18"/>
          <p:cNvSpPr>
            <a:spLocks noChangeShapeType="1"/>
          </p:cNvSpPr>
          <p:nvPr/>
        </p:nvSpPr>
        <p:spPr bwMode="auto">
          <a:xfrm flipH="1">
            <a:off x="2106613" y="3584525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7" name="Line 19"/>
          <p:cNvSpPr>
            <a:spLocks noChangeShapeType="1"/>
          </p:cNvSpPr>
          <p:nvPr/>
        </p:nvSpPr>
        <p:spPr bwMode="auto">
          <a:xfrm>
            <a:off x="3927475" y="3589288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8" name="Line 20"/>
          <p:cNvSpPr>
            <a:spLocks noChangeShapeType="1"/>
          </p:cNvSpPr>
          <p:nvPr/>
        </p:nvSpPr>
        <p:spPr bwMode="auto">
          <a:xfrm flipH="1">
            <a:off x="879475" y="4473525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49" name="Line 21"/>
          <p:cNvSpPr>
            <a:spLocks noChangeShapeType="1"/>
          </p:cNvSpPr>
          <p:nvPr/>
        </p:nvSpPr>
        <p:spPr bwMode="auto">
          <a:xfrm flipH="1">
            <a:off x="4732338" y="4444950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0" name="Line 22"/>
          <p:cNvSpPr>
            <a:spLocks noChangeShapeType="1"/>
          </p:cNvSpPr>
          <p:nvPr/>
        </p:nvSpPr>
        <p:spPr bwMode="auto">
          <a:xfrm>
            <a:off x="5718175" y="4454475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1" name="Line 23"/>
          <p:cNvSpPr>
            <a:spLocks noChangeShapeType="1"/>
          </p:cNvSpPr>
          <p:nvPr/>
        </p:nvSpPr>
        <p:spPr bwMode="auto">
          <a:xfrm>
            <a:off x="2092325" y="4437013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7156450" y="2836813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7067550" y="5273625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7578725" y="5700663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2662238" y="6088013"/>
            <a:ext cx="2071687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</a:t>
            </a:r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7569200" y="3252738"/>
            <a:ext cx="487363" cy="205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22557" name="Line 29"/>
          <p:cNvSpPr>
            <a:spLocks noChangeShapeType="1"/>
          </p:cNvSpPr>
          <p:nvPr/>
        </p:nvSpPr>
        <p:spPr bwMode="auto">
          <a:xfrm flipH="1">
            <a:off x="7804150" y="5168850"/>
            <a:ext cx="11113" cy="287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2319710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66950" y="6016005"/>
            <a:ext cx="286226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2842592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3557" name="Oval 5"/>
          <p:cNvSpPr>
            <a:spLocks noChangeArrowheads="1"/>
          </p:cNvSpPr>
          <p:nvPr/>
        </p:nvSpPr>
        <p:spPr bwMode="auto">
          <a:xfrm>
            <a:off x="3573463" y="320930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3614738" y="3190255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3559" name="Oval 7"/>
          <p:cNvSpPr>
            <a:spLocks noChangeArrowheads="1"/>
          </p:cNvSpPr>
          <p:nvPr/>
        </p:nvSpPr>
        <p:spPr bwMode="auto">
          <a:xfrm>
            <a:off x="1744663" y="408560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1785938" y="4066555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3561" name="Oval 9"/>
          <p:cNvSpPr>
            <a:spLocks noChangeArrowheads="1"/>
          </p:cNvSpPr>
          <p:nvPr/>
        </p:nvSpPr>
        <p:spPr bwMode="auto">
          <a:xfrm>
            <a:off x="5326063" y="4085605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2" name="Rectangle 10"/>
          <p:cNvSpPr>
            <a:spLocks noChangeArrowheads="1"/>
          </p:cNvSpPr>
          <p:nvPr/>
        </p:nvSpPr>
        <p:spPr bwMode="auto">
          <a:xfrm>
            <a:off x="5359400" y="4066555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3563" name="Oval 11"/>
          <p:cNvSpPr>
            <a:spLocks noChangeArrowheads="1"/>
          </p:cNvSpPr>
          <p:nvPr/>
        </p:nvSpPr>
        <p:spPr bwMode="auto">
          <a:xfrm>
            <a:off x="601663" y="520479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4" name="Rectangle 12"/>
          <p:cNvSpPr>
            <a:spLocks noChangeArrowheads="1"/>
          </p:cNvSpPr>
          <p:nvPr/>
        </p:nvSpPr>
        <p:spPr bwMode="auto">
          <a:xfrm>
            <a:off x="635000" y="5185742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3565" name="Oval 13"/>
          <p:cNvSpPr>
            <a:spLocks noChangeArrowheads="1"/>
          </p:cNvSpPr>
          <p:nvPr/>
        </p:nvSpPr>
        <p:spPr bwMode="auto">
          <a:xfrm>
            <a:off x="2582863" y="520479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6" name="Rectangle 14"/>
          <p:cNvSpPr>
            <a:spLocks noChangeArrowheads="1"/>
          </p:cNvSpPr>
          <p:nvPr/>
        </p:nvSpPr>
        <p:spPr bwMode="auto">
          <a:xfrm>
            <a:off x="2624138" y="5185742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3567" name="Oval 15"/>
          <p:cNvSpPr>
            <a:spLocks noChangeArrowheads="1"/>
          </p:cNvSpPr>
          <p:nvPr/>
        </p:nvSpPr>
        <p:spPr bwMode="auto">
          <a:xfrm>
            <a:off x="4411663" y="520479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68" name="Rectangle 16"/>
          <p:cNvSpPr>
            <a:spLocks noChangeArrowheads="1"/>
          </p:cNvSpPr>
          <p:nvPr/>
        </p:nvSpPr>
        <p:spPr bwMode="auto">
          <a:xfrm>
            <a:off x="4459288" y="5185742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3569" name="Oval 17"/>
          <p:cNvSpPr>
            <a:spLocks noChangeArrowheads="1"/>
          </p:cNvSpPr>
          <p:nvPr/>
        </p:nvSpPr>
        <p:spPr bwMode="auto">
          <a:xfrm>
            <a:off x="6240463" y="5204792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0" name="Rectangle 18"/>
          <p:cNvSpPr>
            <a:spLocks noChangeArrowheads="1"/>
          </p:cNvSpPr>
          <p:nvPr/>
        </p:nvSpPr>
        <p:spPr bwMode="auto">
          <a:xfrm>
            <a:off x="6267450" y="5185742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3571" name="Line 19"/>
          <p:cNvSpPr>
            <a:spLocks noChangeShapeType="1"/>
          </p:cNvSpPr>
          <p:nvPr/>
        </p:nvSpPr>
        <p:spPr bwMode="auto">
          <a:xfrm flipH="1">
            <a:off x="2106613" y="3512517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2" name="Line 20"/>
          <p:cNvSpPr>
            <a:spLocks noChangeShapeType="1"/>
          </p:cNvSpPr>
          <p:nvPr/>
        </p:nvSpPr>
        <p:spPr bwMode="auto">
          <a:xfrm>
            <a:off x="3927475" y="3517280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3" name="Line 21"/>
          <p:cNvSpPr>
            <a:spLocks noChangeShapeType="1"/>
          </p:cNvSpPr>
          <p:nvPr/>
        </p:nvSpPr>
        <p:spPr bwMode="auto">
          <a:xfrm flipH="1">
            <a:off x="879475" y="4401517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4" name="Line 22"/>
          <p:cNvSpPr>
            <a:spLocks noChangeShapeType="1"/>
          </p:cNvSpPr>
          <p:nvPr/>
        </p:nvSpPr>
        <p:spPr bwMode="auto">
          <a:xfrm flipH="1">
            <a:off x="4732338" y="4372942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5" name="Line 23"/>
          <p:cNvSpPr>
            <a:spLocks noChangeShapeType="1"/>
          </p:cNvSpPr>
          <p:nvPr/>
        </p:nvSpPr>
        <p:spPr bwMode="auto">
          <a:xfrm>
            <a:off x="5718175" y="4382467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6" name="Line 24"/>
          <p:cNvSpPr>
            <a:spLocks noChangeShapeType="1"/>
          </p:cNvSpPr>
          <p:nvPr/>
        </p:nvSpPr>
        <p:spPr bwMode="auto">
          <a:xfrm>
            <a:off x="2092325" y="4365005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7" name="Line 25"/>
          <p:cNvSpPr>
            <a:spLocks noChangeShapeType="1"/>
          </p:cNvSpPr>
          <p:nvPr/>
        </p:nvSpPr>
        <p:spPr bwMode="auto">
          <a:xfrm flipV="1">
            <a:off x="5122863" y="5901705"/>
            <a:ext cx="2495550" cy="3952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78" name="Rectangle 26"/>
          <p:cNvSpPr>
            <a:spLocks noChangeArrowheads="1"/>
          </p:cNvSpPr>
          <p:nvPr/>
        </p:nvSpPr>
        <p:spPr bwMode="auto">
          <a:xfrm>
            <a:off x="7156450" y="2764805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3579" name="Rectangle 27"/>
          <p:cNvSpPr>
            <a:spLocks noChangeArrowheads="1"/>
          </p:cNvSpPr>
          <p:nvPr/>
        </p:nvSpPr>
        <p:spPr bwMode="auto">
          <a:xfrm>
            <a:off x="7067550" y="5201617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3580" name="Rectangle 28"/>
          <p:cNvSpPr>
            <a:spLocks noChangeArrowheads="1"/>
          </p:cNvSpPr>
          <p:nvPr/>
        </p:nvSpPr>
        <p:spPr bwMode="auto">
          <a:xfrm>
            <a:off x="7578725" y="5628655"/>
            <a:ext cx="487363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D</a:t>
            </a:r>
          </a:p>
        </p:txBody>
      </p:sp>
      <p:sp>
        <p:nvSpPr>
          <p:cNvPr id="23581" name="Rectangle 29"/>
          <p:cNvSpPr>
            <a:spLocks noChangeArrowheads="1"/>
          </p:cNvSpPr>
          <p:nvPr/>
        </p:nvSpPr>
        <p:spPr bwMode="auto">
          <a:xfrm>
            <a:off x="7569200" y="3180730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3227960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4580" name="Oval 4"/>
          <p:cNvSpPr>
            <a:spLocks noChangeArrowheads="1"/>
          </p:cNvSpPr>
          <p:nvPr/>
        </p:nvSpPr>
        <p:spPr bwMode="auto">
          <a:xfrm>
            <a:off x="3573463" y="33081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614738" y="32891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17446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1785938" y="41654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53260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5359400" y="41654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60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635000" y="528461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25828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Rectangle 13"/>
          <p:cNvSpPr>
            <a:spLocks noChangeArrowheads="1"/>
          </p:cNvSpPr>
          <p:nvPr/>
        </p:nvSpPr>
        <p:spPr bwMode="auto">
          <a:xfrm>
            <a:off x="2624138" y="528461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441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1" name="Rectangle 15"/>
          <p:cNvSpPr>
            <a:spLocks noChangeArrowheads="1"/>
          </p:cNvSpPr>
          <p:nvPr/>
        </p:nvSpPr>
        <p:spPr bwMode="auto">
          <a:xfrm>
            <a:off x="4459288" y="5284613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62404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3" name="Rectangle 17"/>
          <p:cNvSpPr>
            <a:spLocks noChangeArrowheads="1"/>
          </p:cNvSpPr>
          <p:nvPr/>
        </p:nvSpPr>
        <p:spPr bwMode="auto">
          <a:xfrm>
            <a:off x="6267450" y="5284613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 flipH="1">
            <a:off x="2106613" y="3611388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5" name="Line 19"/>
          <p:cNvSpPr>
            <a:spLocks noChangeShapeType="1"/>
          </p:cNvSpPr>
          <p:nvPr/>
        </p:nvSpPr>
        <p:spPr bwMode="auto">
          <a:xfrm>
            <a:off x="3927475" y="36161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6" name="Line 20"/>
          <p:cNvSpPr>
            <a:spLocks noChangeShapeType="1"/>
          </p:cNvSpPr>
          <p:nvPr/>
        </p:nvSpPr>
        <p:spPr bwMode="auto">
          <a:xfrm flipH="1">
            <a:off x="879475" y="4500388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7" name="Line 21"/>
          <p:cNvSpPr>
            <a:spLocks noChangeShapeType="1"/>
          </p:cNvSpPr>
          <p:nvPr/>
        </p:nvSpPr>
        <p:spPr bwMode="auto">
          <a:xfrm flipH="1">
            <a:off x="4732338" y="4471813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8" name="Line 22"/>
          <p:cNvSpPr>
            <a:spLocks noChangeShapeType="1"/>
          </p:cNvSpPr>
          <p:nvPr/>
        </p:nvSpPr>
        <p:spPr bwMode="auto">
          <a:xfrm>
            <a:off x="5718175" y="4481338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9" name="Line 23"/>
          <p:cNvSpPr>
            <a:spLocks noChangeShapeType="1"/>
          </p:cNvSpPr>
          <p:nvPr/>
        </p:nvSpPr>
        <p:spPr bwMode="auto">
          <a:xfrm>
            <a:off x="2092325" y="4463876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2266950" y="6114876"/>
            <a:ext cx="286226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</a:t>
            </a:r>
          </a:p>
        </p:txBody>
      </p:sp>
      <p:sp>
        <p:nvSpPr>
          <p:cNvPr id="24601" name="Rectangle 25"/>
          <p:cNvSpPr>
            <a:spLocks noChangeArrowheads="1"/>
          </p:cNvSpPr>
          <p:nvPr/>
        </p:nvSpPr>
        <p:spPr bwMode="auto">
          <a:xfrm>
            <a:off x="7156450" y="2863676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4602" name="Rectangle 26"/>
          <p:cNvSpPr>
            <a:spLocks noChangeArrowheads="1"/>
          </p:cNvSpPr>
          <p:nvPr/>
        </p:nvSpPr>
        <p:spPr bwMode="auto">
          <a:xfrm>
            <a:off x="7067550" y="5300488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4603" name="Rectangle 27"/>
          <p:cNvSpPr>
            <a:spLocks noChangeArrowheads="1"/>
          </p:cNvSpPr>
          <p:nvPr/>
        </p:nvSpPr>
        <p:spPr bwMode="auto">
          <a:xfrm>
            <a:off x="7600950" y="5727526"/>
            <a:ext cx="4413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</p:txBody>
      </p:sp>
      <p:sp>
        <p:nvSpPr>
          <p:cNvPr id="24604" name="Rectangle 28"/>
          <p:cNvSpPr>
            <a:spLocks noChangeArrowheads="1"/>
          </p:cNvSpPr>
          <p:nvPr/>
        </p:nvSpPr>
        <p:spPr bwMode="auto">
          <a:xfrm>
            <a:off x="7569200" y="3279601"/>
            <a:ext cx="4873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  <a:p>
            <a:r>
              <a:rPr lang="en-US" sz="3200" b="0">
                <a:latin typeface="Times" charset="0"/>
              </a:rPr>
              <a:t>E</a:t>
            </a:r>
          </a:p>
        </p:txBody>
      </p:sp>
      <p:sp>
        <p:nvSpPr>
          <p:cNvPr id="24605" name="Line 29"/>
          <p:cNvSpPr>
            <a:spLocks noChangeShapeType="1"/>
          </p:cNvSpPr>
          <p:nvPr/>
        </p:nvSpPr>
        <p:spPr bwMode="auto">
          <a:xfrm>
            <a:off x="7805738" y="4748038"/>
            <a:ext cx="0" cy="6270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611841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Breadth-First Search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</a:bodyPr>
          <a:lstStyle/>
          <a:p>
            <a:pPr>
              <a:buFont typeface="Monotype Sorts" charset="2"/>
              <a:buNone/>
            </a:pPr>
            <a:r>
              <a:rPr lang="en-US"/>
              <a:t> </a:t>
            </a:r>
          </a:p>
        </p:txBody>
      </p:sp>
      <p:sp>
        <p:nvSpPr>
          <p:cNvPr id="25604" name="Oval 4"/>
          <p:cNvSpPr>
            <a:spLocks noChangeArrowheads="1"/>
          </p:cNvSpPr>
          <p:nvPr/>
        </p:nvSpPr>
        <p:spPr bwMode="auto">
          <a:xfrm>
            <a:off x="3573463" y="33081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3614738" y="32891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17446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7" name="Rectangle 7"/>
          <p:cNvSpPr>
            <a:spLocks noChangeArrowheads="1"/>
          </p:cNvSpPr>
          <p:nvPr/>
        </p:nvSpPr>
        <p:spPr bwMode="auto">
          <a:xfrm>
            <a:off x="1785938" y="4165426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5326063" y="4184476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Rectangle 9"/>
          <p:cNvSpPr>
            <a:spLocks noChangeArrowheads="1"/>
          </p:cNvSpPr>
          <p:nvPr/>
        </p:nvSpPr>
        <p:spPr bwMode="auto">
          <a:xfrm>
            <a:off x="5359400" y="4165426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C</a:t>
            </a:r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60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1" name="Rectangle 11"/>
          <p:cNvSpPr>
            <a:spLocks noChangeArrowheads="1"/>
          </p:cNvSpPr>
          <p:nvPr/>
        </p:nvSpPr>
        <p:spPr bwMode="auto">
          <a:xfrm>
            <a:off x="635000" y="5284613"/>
            <a:ext cx="3778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D</a:t>
            </a:r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25828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3" name="Rectangle 13"/>
          <p:cNvSpPr>
            <a:spLocks noChangeArrowheads="1"/>
          </p:cNvSpPr>
          <p:nvPr/>
        </p:nvSpPr>
        <p:spPr bwMode="auto">
          <a:xfrm>
            <a:off x="2624138" y="5284613"/>
            <a:ext cx="363537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E</a:t>
            </a:r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44116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5" name="Rectangle 15"/>
          <p:cNvSpPr>
            <a:spLocks noChangeArrowheads="1"/>
          </p:cNvSpPr>
          <p:nvPr/>
        </p:nvSpPr>
        <p:spPr bwMode="auto">
          <a:xfrm>
            <a:off x="4459288" y="5284613"/>
            <a:ext cx="349250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F</a:t>
            </a:r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6240463" y="5303663"/>
            <a:ext cx="444500" cy="368300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7" name="Rectangle 17"/>
          <p:cNvSpPr>
            <a:spLocks noChangeArrowheads="1"/>
          </p:cNvSpPr>
          <p:nvPr/>
        </p:nvSpPr>
        <p:spPr bwMode="auto">
          <a:xfrm>
            <a:off x="6267450" y="5284613"/>
            <a:ext cx="390525" cy="40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pPr algn="l"/>
            <a:r>
              <a:rPr lang="en-US" sz="2000" b="0">
                <a:solidFill>
                  <a:srgbClr val="000000"/>
                </a:solidFill>
              </a:rPr>
              <a:t>G</a:t>
            </a:r>
          </a:p>
        </p:txBody>
      </p:sp>
      <p:sp>
        <p:nvSpPr>
          <p:cNvPr id="25618" name="Line 18"/>
          <p:cNvSpPr>
            <a:spLocks noChangeShapeType="1"/>
          </p:cNvSpPr>
          <p:nvPr/>
        </p:nvSpPr>
        <p:spPr bwMode="auto">
          <a:xfrm flipH="1">
            <a:off x="2106613" y="3611388"/>
            <a:ext cx="15367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9" name="Line 19"/>
          <p:cNvSpPr>
            <a:spLocks noChangeShapeType="1"/>
          </p:cNvSpPr>
          <p:nvPr/>
        </p:nvSpPr>
        <p:spPr bwMode="auto">
          <a:xfrm>
            <a:off x="3927475" y="3616151"/>
            <a:ext cx="1511300" cy="6254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0" name="Line 20"/>
          <p:cNvSpPr>
            <a:spLocks noChangeShapeType="1"/>
          </p:cNvSpPr>
          <p:nvPr/>
        </p:nvSpPr>
        <p:spPr bwMode="auto">
          <a:xfrm flipH="1">
            <a:off x="879475" y="4500388"/>
            <a:ext cx="952500" cy="8143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1" name="Line 21"/>
          <p:cNvSpPr>
            <a:spLocks noChangeShapeType="1"/>
          </p:cNvSpPr>
          <p:nvPr/>
        </p:nvSpPr>
        <p:spPr bwMode="auto">
          <a:xfrm flipH="1">
            <a:off x="4732338" y="4471813"/>
            <a:ext cx="709612" cy="865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2" name="Line 22"/>
          <p:cNvSpPr>
            <a:spLocks noChangeShapeType="1"/>
          </p:cNvSpPr>
          <p:nvPr/>
        </p:nvSpPr>
        <p:spPr bwMode="auto">
          <a:xfrm>
            <a:off x="5718175" y="4481338"/>
            <a:ext cx="633413" cy="8874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3" name="Line 23"/>
          <p:cNvSpPr>
            <a:spLocks noChangeShapeType="1"/>
          </p:cNvSpPr>
          <p:nvPr/>
        </p:nvSpPr>
        <p:spPr bwMode="auto">
          <a:xfrm>
            <a:off x="2092325" y="4463876"/>
            <a:ext cx="620713" cy="850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4" name="Rectangle 24"/>
          <p:cNvSpPr>
            <a:spLocks noChangeArrowheads="1"/>
          </p:cNvSpPr>
          <p:nvPr/>
        </p:nvSpPr>
        <p:spPr bwMode="auto">
          <a:xfrm>
            <a:off x="7156450" y="2863676"/>
            <a:ext cx="13684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Queue:</a:t>
            </a:r>
          </a:p>
        </p:txBody>
      </p:sp>
      <p:sp>
        <p:nvSpPr>
          <p:cNvPr id="25625" name="Rectangle 25"/>
          <p:cNvSpPr>
            <a:spLocks noChangeArrowheads="1"/>
          </p:cNvSpPr>
          <p:nvPr/>
        </p:nvSpPr>
        <p:spPr bwMode="auto">
          <a:xfrm>
            <a:off x="7067550" y="5300488"/>
            <a:ext cx="1547813" cy="58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 u="sng">
                <a:latin typeface="Times" charset="0"/>
              </a:rPr>
              <a:t>Current:</a:t>
            </a:r>
          </a:p>
        </p:txBody>
      </p:sp>
      <p:sp>
        <p:nvSpPr>
          <p:cNvPr id="25626" name="Rectangle 26"/>
          <p:cNvSpPr>
            <a:spLocks noChangeArrowheads="1"/>
          </p:cNvSpPr>
          <p:nvPr/>
        </p:nvSpPr>
        <p:spPr bwMode="auto">
          <a:xfrm>
            <a:off x="7600950" y="5727526"/>
            <a:ext cx="441325" cy="588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E</a:t>
            </a:r>
          </a:p>
        </p:txBody>
      </p:sp>
      <p:sp>
        <p:nvSpPr>
          <p:cNvPr id="25627" name="Rectangle 27"/>
          <p:cNvSpPr>
            <a:spLocks noChangeArrowheads="1"/>
          </p:cNvSpPr>
          <p:nvPr/>
        </p:nvSpPr>
        <p:spPr bwMode="auto">
          <a:xfrm>
            <a:off x="7569200" y="3279601"/>
            <a:ext cx="487363" cy="107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3200" b="0">
                <a:latin typeface="Times" charset="0"/>
              </a:rPr>
              <a:t>G</a:t>
            </a:r>
          </a:p>
          <a:p>
            <a:r>
              <a:rPr lang="en-US" sz="3200" b="0">
                <a:latin typeface="Times" charset="0"/>
              </a:rPr>
              <a:t>F</a:t>
            </a:r>
          </a:p>
        </p:txBody>
      </p:sp>
      <p:sp>
        <p:nvSpPr>
          <p:cNvPr id="25628" name="Line 28"/>
          <p:cNvSpPr>
            <a:spLocks noChangeShapeType="1"/>
          </p:cNvSpPr>
          <p:nvPr/>
        </p:nvSpPr>
        <p:spPr bwMode="auto">
          <a:xfrm flipV="1">
            <a:off x="5484813" y="6000576"/>
            <a:ext cx="2133600" cy="341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29" name="Rectangle 29"/>
          <p:cNvSpPr>
            <a:spLocks noChangeArrowheads="1"/>
          </p:cNvSpPr>
          <p:nvPr/>
        </p:nvSpPr>
        <p:spPr bwMode="auto">
          <a:xfrm>
            <a:off x="1885950" y="6114876"/>
            <a:ext cx="3624263" cy="6985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7" tIns="44450" rIns="90487" bIns="44450">
            <a:spAutoFit/>
          </a:bodyPr>
          <a:lstStyle/>
          <a:p>
            <a:r>
              <a:rPr lang="en-US" sz="4000" b="0">
                <a:solidFill>
                  <a:schemeClr val="hlink"/>
                </a:solidFill>
              </a:rPr>
              <a:t>A   B   C   D   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-16565" y="786746"/>
            <a:ext cx="528221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 smtClean="0"/>
              <a:t>put </a:t>
            </a:r>
            <a:r>
              <a:rPr lang="en-US" sz="2000" dirty="0"/>
              <a:t>root node onto a queue</a:t>
            </a:r>
          </a:p>
          <a:p>
            <a:pPr lvl="1">
              <a:spcBef>
                <a:spcPct val="10000"/>
              </a:spcBef>
              <a:buFontTx/>
              <a:buNone/>
            </a:pPr>
            <a:r>
              <a:rPr lang="en-US" sz="2000" dirty="0"/>
              <a:t>while the queue is not empty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dequeue</a:t>
            </a:r>
            <a:r>
              <a:rPr lang="en-US" sz="2000" dirty="0"/>
              <a:t> the next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/>
              <a:t>visit the node		</a:t>
            </a:r>
            <a:r>
              <a:rPr lang="en-US" sz="1600" i="1" dirty="0"/>
              <a:t>e.g., print value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left child node</a:t>
            </a:r>
          </a:p>
          <a:p>
            <a:pPr lvl="2">
              <a:spcBef>
                <a:spcPct val="10000"/>
              </a:spcBef>
              <a:buFont typeface="Monotype Sorts" charset="2"/>
              <a:buNone/>
            </a:pPr>
            <a:r>
              <a:rPr lang="en-US" sz="2000" dirty="0" err="1"/>
              <a:t>enqueue</a:t>
            </a:r>
            <a:r>
              <a:rPr lang="en-US" sz="2000" dirty="0"/>
              <a:t> the right child node</a:t>
            </a:r>
          </a:p>
        </p:txBody>
      </p:sp>
    </p:spTree>
    <p:extLst>
      <p:ext uri="{BB962C8B-B14F-4D97-AF65-F5344CB8AC3E}">
        <p14:creationId xmlns:p14="http://schemas.microsoft.com/office/powerpoint/2010/main" xmlns="" val="1950547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lass design template">
  <a:themeElements>
    <a:clrScheme name="Glass design template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Glass design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lass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lass desig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lass design template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Stack of books design template">
  <a:themeElements>
    <a:clrScheme name="Stack of books desig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ck of books design templat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ck of books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ck of books desig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ck of books desig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9158</TotalTime>
  <Words>7878</Words>
  <Application>Microsoft Office PowerPoint</Application>
  <PresentationFormat>On-screen Show (4:3)</PresentationFormat>
  <Paragraphs>4442</Paragraphs>
  <Slides>305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305</vt:i4>
      </vt:variant>
    </vt:vector>
  </HeadingPairs>
  <TitlesOfParts>
    <vt:vector size="308" baseType="lpstr">
      <vt:lpstr>Custom Design</vt:lpstr>
      <vt:lpstr>Glass design template</vt:lpstr>
      <vt:lpstr>Stack of books design template</vt:lpstr>
      <vt:lpstr>Outline</vt:lpstr>
      <vt:lpstr>Slide 2</vt:lpstr>
      <vt:lpstr>Trees</vt:lpstr>
      <vt:lpstr>Definition of Trees</vt:lpstr>
      <vt:lpstr>Tree</vt:lpstr>
      <vt:lpstr>Tree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Terminology</vt:lpstr>
      <vt:lpstr>Tree Properties</vt:lpstr>
      <vt:lpstr>Tree Properties</vt:lpstr>
      <vt:lpstr>Example: XHTML and CSS</vt:lpstr>
      <vt:lpstr>Example: XHTML and CSS</vt:lpstr>
      <vt:lpstr>Example: XHTML and CSS</vt:lpstr>
      <vt:lpstr>Example: XHTML and CSS</vt:lpstr>
      <vt:lpstr>Example: XHTML and CSS</vt:lpstr>
      <vt:lpstr>General Trees</vt:lpstr>
      <vt:lpstr>Binary Tree</vt:lpstr>
      <vt:lpstr>Binary Tree Definition</vt:lpstr>
      <vt:lpstr>Definition</vt:lpstr>
      <vt:lpstr>Binary Tree Definition</vt:lpstr>
      <vt:lpstr>Slide 30</vt:lpstr>
      <vt:lpstr>Definition</vt:lpstr>
      <vt:lpstr>Definition</vt:lpstr>
      <vt:lpstr>Definition: Full Binary Tree</vt:lpstr>
      <vt:lpstr>Binary Tree Applications</vt:lpstr>
      <vt:lpstr>Slide 35</vt:lpstr>
      <vt:lpstr>Full, Complete or Other?</vt:lpstr>
      <vt:lpstr>Full, Complete or Other?</vt:lpstr>
      <vt:lpstr>Full, Complete or Other?</vt:lpstr>
      <vt:lpstr>Full,   Complete   or Other?</vt:lpstr>
      <vt:lpstr>Full,   Complete   or Other?</vt:lpstr>
      <vt:lpstr>Full, Complete or   other?</vt:lpstr>
      <vt:lpstr>Full, Complete or   other?</vt:lpstr>
      <vt:lpstr>Define</vt:lpstr>
      <vt:lpstr>Slide 44</vt:lpstr>
      <vt:lpstr>Tree traversals</vt:lpstr>
      <vt:lpstr>Background</vt:lpstr>
      <vt:lpstr>Breadth-First Traversal</vt:lpstr>
      <vt:lpstr>Slide 48</vt:lpstr>
      <vt:lpstr>Simple Binary Tree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Pseudo-Code for Breadth-First Traversal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Breadth-First Search</vt:lpstr>
      <vt:lpstr>Time and Space Complexity for Breadth-First Search Alg.</vt:lpstr>
      <vt:lpstr>Slide 106</vt:lpstr>
      <vt:lpstr>Backtracking</vt:lpstr>
      <vt:lpstr>Depth-first Traversal</vt:lpstr>
      <vt:lpstr>Pre-order Depth-first Traversal</vt:lpstr>
      <vt:lpstr>Post-order Depth-first Traversal</vt:lpstr>
      <vt:lpstr>Traversal Of Binary Tree</vt:lpstr>
      <vt:lpstr> </vt:lpstr>
      <vt:lpstr>Slide 113</vt:lpstr>
      <vt:lpstr>Preorder Traversals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Pre-order Traversal: Root - Left Child - Right Child</vt:lpstr>
      <vt:lpstr>Pseudo-Code for Pre-order Traversal</vt:lpstr>
      <vt:lpstr>Slide 161</vt:lpstr>
      <vt:lpstr>Slide 162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In-order Traversal: Left Child - Root - Right Child</vt:lpstr>
      <vt:lpstr>Pseudo-Code for In-order Traversal</vt:lpstr>
      <vt:lpstr>Slide 208</vt:lpstr>
      <vt:lpstr>Slide 209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Post-order Traversal: Left Child - Right Child - Root</vt:lpstr>
      <vt:lpstr>Pseudo-Code for Post-order Traversal</vt:lpstr>
      <vt:lpstr>Slide 255</vt:lpstr>
      <vt:lpstr>Time and Space Complexity for Depth-First Search Algs.</vt:lpstr>
      <vt:lpstr>Slide 257</vt:lpstr>
      <vt:lpstr>Slide 258</vt:lpstr>
      <vt:lpstr>Tree ADT</vt:lpstr>
      <vt:lpstr>Guidelines</vt:lpstr>
      <vt:lpstr>Implementing Depth-First Traversals</vt:lpstr>
      <vt:lpstr>DEMO: Stack Based Depth First Traversal</vt:lpstr>
      <vt:lpstr>Applications</vt:lpstr>
      <vt:lpstr>Tree Vs Graph</vt:lpstr>
      <vt:lpstr>Tree Vs Graph</vt:lpstr>
      <vt:lpstr>Is it a Tree?</vt:lpstr>
      <vt:lpstr>Is it a Tree?</vt:lpstr>
      <vt:lpstr>Relationship Between</vt:lpstr>
      <vt:lpstr>Relationship Between</vt:lpstr>
      <vt:lpstr>Representation of a Binary Tree</vt:lpstr>
      <vt:lpstr>Measuring a Tree</vt:lpstr>
      <vt:lpstr>Measuring a Tree</vt:lpstr>
      <vt:lpstr>Measuring a Tree</vt:lpstr>
      <vt:lpstr>Difference Between Full Binary Tree and Complete Binary Tree</vt:lpstr>
      <vt:lpstr>Difference Between Full Binary Tree and Complete Binary Tree</vt:lpstr>
      <vt:lpstr>Representation of Binary tree in memory</vt:lpstr>
      <vt:lpstr>Sequential Representation </vt:lpstr>
      <vt:lpstr>Another Example</vt:lpstr>
      <vt:lpstr>Sequential Re[presentation of Binary Tree</vt:lpstr>
      <vt:lpstr>ARRAY REPRESENTATION </vt:lpstr>
      <vt:lpstr>ARRAY REPRESENTATION </vt:lpstr>
      <vt:lpstr>ARRAY REPRESENTATION </vt:lpstr>
      <vt:lpstr>ARRAY REPRESENTATION </vt:lpstr>
      <vt:lpstr>ARRAY REPRESENTATION </vt:lpstr>
      <vt:lpstr>ARRAY REPRESENTATION </vt:lpstr>
      <vt:lpstr>ARRAY REPRESENTATION </vt:lpstr>
      <vt:lpstr>ARRAY REPRESENTATION </vt:lpstr>
      <vt:lpstr>ARRAY REPRESENTATION </vt:lpstr>
      <vt:lpstr>Linked Representation </vt:lpstr>
      <vt:lpstr>A sample representation is shown in fig. </vt:lpstr>
      <vt:lpstr>Binary Search Trees (BSTs)</vt:lpstr>
      <vt:lpstr>BST Example</vt:lpstr>
      <vt:lpstr>Operations on BST</vt:lpstr>
      <vt:lpstr>INSERTING A NODE</vt:lpstr>
      <vt:lpstr>Slide 295</vt:lpstr>
      <vt:lpstr>Deleting a node</vt:lpstr>
      <vt:lpstr>Slide 297</vt:lpstr>
      <vt:lpstr>Exercise</vt:lpstr>
      <vt:lpstr>Exercise</vt:lpstr>
      <vt:lpstr>Exercise</vt:lpstr>
      <vt:lpstr>solution</vt:lpstr>
      <vt:lpstr>Exercise</vt:lpstr>
      <vt:lpstr>Exercise</vt:lpstr>
      <vt:lpstr>Exercise</vt:lpstr>
      <vt:lpstr>Solution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Student</cp:lastModifiedBy>
  <cp:revision>490</cp:revision>
  <dcterms:created xsi:type="dcterms:W3CDTF">2009-09-11T23:00:44Z</dcterms:created>
  <dcterms:modified xsi:type="dcterms:W3CDTF">2014-04-04T06:41:26Z</dcterms:modified>
</cp:coreProperties>
</file>